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3" r:id="rId17"/>
    <p:sldId id="274" r:id="rId18"/>
    <p:sldId id="271" r:id="rId19"/>
    <p:sldId id="275" r:id="rId20"/>
    <p:sldId id="272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455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96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484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82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751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66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82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30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438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802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648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D6DA224-9280-45C7-AAFC-619BD3CF2877}" type="datetimeFigureOut">
              <a:rPr lang="de-AT" smtClean="0"/>
              <a:t>08.03.2023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DD68C88-2582-4474-90E3-C1A4ACF0098A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Programmierer Silhouette">
            <a:extLst>
              <a:ext uri="{FF2B5EF4-FFF2-40B4-BE49-F238E27FC236}">
                <a16:creationId xmlns:a16="http://schemas.microsoft.com/office/drawing/2014/main" id="{D07CEC18-14E3-95CF-CAB1-962449D9EA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275" y="6150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ixabay.com/de/vectors/krokodil-gr%c3%bcn-tier-z%c3%a4hne-reptil-1458819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media.giphy.com/media/UWcpXM9yfLKh8oLjy2/giphy.gif" TargetMode="Externa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iki.selfhtml.or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17F48-E1CB-8286-9991-EFE16CCEB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&lt;HTML&gt;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2E390C-F382-A9B1-D3AE-6E1703205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/>
              <a:t>Netzwerk Praxis „Coding &amp; Robotik“</a:t>
            </a:r>
          </a:p>
          <a:p>
            <a:r>
              <a:rPr lang="de-AT"/>
              <a:t>Lukas Herold, Markus Bucher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138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00B62-2193-6D0E-524F-9681BA37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1. Website gestalten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2D65D-FF4B-975C-FBCB-765E01479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Jetzt muss für den Browser klar gemacht werden, dass es sich um eine Homepage handelt.</a:t>
            </a:r>
          </a:p>
          <a:p>
            <a:endParaRPr lang="de-AT" dirty="0"/>
          </a:p>
          <a:p>
            <a:pPr marL="457200" indent="-457200">
              <a:buFont typeface="+mj-lt"/>
              <a:buAutoNum type="arabicPeriod" startAt="6"/>
            </a:pPr>
            <a:r>
              <a:rPr lang="de-AT" dirty="0"/>
              <a:t>benenne jetzt die Datei </a:t>
            </a:r>
            <a:r>
              <a:rPr lang="de-AT" i="1" dirty="0">
                <a:highlight>
                  <a:srgbClr val="FFFF00"/>
                </a:highlight>
              </a:rPr>
              <a:t>index.txt</a:t>
            </a:r>
            <a:r>
              <a:rPr lang="de-AT" i="1" dirty="0"/>
              <a:t> </a:t>
            </a:r>
            <a:r>
              <a:rPr lang="de-AT" dirty="0"/>
              <a:t>in </a:t>
            </a:r>
            <a:r>
              <a:rPr lang="de-AT" i="1" dirty="0">
                <a:highlight>
                  <a:srgbClr val="FFFF00"/>
                </a:highlight>
              </a:rPr>
              <a:t>index.</a:t>
            </a:r>
            <a:r>
              <a:rPr lang="de-AT" b="1" i="1" dirty="0">
                <a:highlight>
                  <a:srgbClr val="FFFF00"/>
                </a:highlight>
              </a:rPr>
              <a:t>html</a:t>
            </a:r>
            <a:r>
              <a:rPr lang="de-AT" i="1" dirty="0"/>
              <a:t> </a:t>
            </a:r>
            <a:r>
              <a:rPr lang="de-AT" dirty="0"/>
              <a:t>um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de-AT" dirty="0"/>
              <a:t>die Datei wird mit dem Standardbrowser geöffnet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de-AT" dirty="0"/>
              <a:t>Oben Links steht: </a:t>
            </a:r>
            <a:r>
              <a:rPr lang="de-AT" b="1" dirty="0">
                <a:latin typeface="Arial Black" panose="020B0A04020102020204" pitchFamily="34" charset="0"/>
              </a:rPr>
              <a:t>Homepage von Max Mustermann</a:t>
            </a:r>
          </a:p>
          <a:p>
            <a:pPr marL="457200" indent="-457200">
              <a:buFont typeface="+mj-lt"/>
              <a:buAutoNum type="arabicPeriod"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F4C6D0-04C6-4206-BBE3-E92DE84F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62" y="4848225"/>
            <a:ext cx="10210800" cy="132397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9D9F55F-2EB1-B533-98D3-26694A5B162F}"/>
              </a:ext>
            </a:extLst>
          </p:cNvPr>
          <p:cNvCxnSpPr>
            <a:cxnSpLocks/>
          </p:cNvCxnSpPr>
          <p:nvPr/>
        </p:nvCxnSpPr>
        <p:spPr>
          <a:xfrm>
            <a:off x="493946" y="4741446"/>
            <a:ext cx="847003" cy="2519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B683561-4F6A-9EC1-FBAB-D4448BFB28F9}"/>
              </a:ext>
            </a:extLst>
          </p:cNvPr>
          <p:cNvCxnSpPr>
            <a:cxnSpLocks/>
          </p:cNvCxnSpPr>
          <p:nvPr/>
        </p:nvCxnSpPr>
        <p:spPr>
          <a:xfrm flipH="1" flipV="1">
            <a:off x="3511905" y="6018032"/>
            <a:ext cx="752185" cy="541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D4C0D8AB-2C37-B473-7997-B0C992EC983B}"/>
              </a:ext>
            </a:extLst>
          </p:cNvPr>
          <p:cNvSpPr/>
          <p:nvPr/>
        </p:nvSpPr>
        <p:spPr>
          <a:xfrm>
            <a:off x="-669193" y="4344682"/>
            <a:ext cx="232627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&lt;title&gt;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EE8F95C-7DE9-D757-663C-AE5C3C4183E6}"/>
              </a:ext>
            </a:extLst>
          </p:cNvPr>
          <p:cNvSpPr/>
          <p:nvPr/>
        </p:nvSpPr>
        <p:spPr>
          <a:xfrm>
            <a:off x="3610591" y="6306411"/>
            <a:ext cx="232627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  <a:r>
              <a:rPr lang="de-DE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body</a:t>
            </a:r>
            <a:r>
              <a:rPr lang="de-DE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141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73313-6A3D-9677-984D-F09B2DF4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Dateimanagment</a:t>
            </a:r>
            <a:r>
              <a:rPr lang="de-AT" dirty="0"/>
              <a:t> - Ordnerstruktur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E29A4-D7EA-62EA-377C-52C5159E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540968"/>
            <a:ext cx="10058400" cy="2631232"/>
          </a:xfrm>
        </p:spPr>
        <p:txBody>
          <a:bodyPr/>
          <a:lstStyle/>
          <a:p>
            <a:r>
              <a:rPr lang="de-AT" dirty="0"/>
              <a:t>Dateipfad spielt eine entscheidende Rolle</a:t>
            </a:r>
          </a:p>
          <a:p>
            <a:r>
              <a:rPr lang="de-AT" dirty="0"/>
              <a:t>Verlinkungen müssen richtig gesetzt werden</a:t>
            </a:r>
          </a:p>
          <a:p>
            <a:r>
              <a:rPr lang="de-AT" dirty="0"/>
              <a:t>alles muss in einem Überordner zusammengefasst sein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A11E39-228A-6D3B-CF92-BB874AA2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16993"/>
            <a:ext cx="10210800" cy="132397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B01183B-0CE4-C673-C632-6980F4085C40}"/>
              </a:ext>
            </a:extLst>
          </p:cNvPr>
          <p:cNvSpPr/>
          <p:nvPr/>
        </p:nvSpPr>
        <p:spPr>
          <a:xfrm>
            <a:off x="3377682" y="2575249"/>
            <a:ext cx="7585787" cy="54117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BA34B6B-F4F4-DBC4-EB56-247EB8740D4A}"/>
              </a:ext>
            </a:extLst>
          </p:cNvPr>
          <p:cNvCxnSpPr>
            <a:cxnSpLocks/>
          </p:cNvCxnSpPr>
          <p:nvPr/>
        </p:nvCxnSpPr>
        <p:spPr>
          <a:xfrm flipH="1" flipV="1">
            <a:off x="8176184" y="3158306"/>
            <a:ext cx="752185" cy="541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609B678E-EA6F-DA07-CEC9-D5172CC7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327" y="3899224"/>
            <a:ext cx="27908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9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E9E2-5E02-B8E2-D1E0-023F36BE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Formatierungen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37E612B-9C6A-8021-1223-6815CFA0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2093976"/>
            <a:ext cx="10058400" cy="2173224"/>
          </a:xfrm>
        </p:spPr>
        <p:txBody>
          <a:bodyPr/>
          <a:lstStyle/>
          <a:p>
            <a:r>
              <a:rPr lang="de-AT" dirty="0"/>
              <a:t>&lt;b&gt; &lt;/b&gt; 	</a:t>
            </a:r>
            <a:r>
              <a:rPr lang="de-AT" dirty="0">
                <a:sym typeface="Wingdings" panose="05000000000000000000" pitchFamily="2" charset="2"/>
              </a:rPr>
              <a:t>&lt;</a:t>
            </a:r>
            <a:r>
              <a:rPr lang="de-AT" dirty="0" err="1">
                <a:sym typeface="Wingdings" panose="05000000000000000000" pitchFamily="2" charset="2"/>
              </a:rPr>
              <a:t>bold</a:t>
            </a:r>
            <a:r>
              <a:rPr lang="de-AT" dirty="0">
                <a:sym typeface="Wingdings" panose="05000000000000000000" pitchFamily="2" charset="2"/>
              </a:rPr>
              <a:t>&gt; 	Der Text wird </a:t>
            </a:r>
            <a:r>
              <a:rPr lang="de-AT" b="1" dirty="0">
                <a:sym typeface="Wingdings" panose="05000000000000000000" pitchFamily="2" charset="2"/>
              </a:rPr>
              <a:t>fett</a:t>
            </a:r>
            <a:r>
              <a:rPr lang="de-AT" dirty="0">
                <a:sym typeface="Wingdings" panose="05000000000000000000" pitchFamily="2" charset="2"/>
              </a:rPr>
              <a:t> formatiert.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&lt;i&gt; &lt;/i&gt;	&lt;</a:t>
            </a:r>
            <a:r>
              <a:rPr lang="de-AT" dirty="0" err="1">
                <a:sym typeface="Wingdings" panose="05000000000000000000" pitchFamily="2" charset="2"/>
              </a:rPr>
              <a:t>italic</a:t>
            </a:r>
            <a:r>
              <a:rPr lang="de-AT" dirty="0">
                <a:sym typeface="Wingdings" panose="05000000000000000000" pitchFamily="2" charset="2"/>
              </a:rPr>
              <a:t>&gt; 	Der Text wird </a:t>
            </a:r>
            <a:r>
              <a:rPr lang="de-AT" i="1" dirty="0">
                <a:sym typeface="Wingdings" panose="05000000000000000000" pitchFamily="2" charset="2"/>
              </a:rPr>
              <a:t>kursiv</a:t>
            </a:r>
            <a:r>
              <a:rPr lang="de-AT" dirty="0">
                <a:sym typeface="Wingdings" panose="05000000000000000000" pitchFamily="2" charset="2"/>
              </a:rPr>
              <a:t> formatiert.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&lt;u&gt; &lt;/u&gt;	&lt;</a:t>
            </a:r>
            <a:r>
              <a:rPr lang="de-AT" dirty="0" err="1">
                <a:sym typeface="Wingdings" panose="05000000000000000000" pitchFamily="2" charset="2"/>
              </a:rPr>
              <a:t>underline</a:t>
            </a:r>
            <a:r>
              <a:rPr lang="de-AT" dirty="0">
                <a:sym typeface="Wingdings" panose="05000000000000000000" pitchFamily="2" charset="2"/>
              </a:rPr>
              <a:t>&gt; 	Der Text wird </a:t>
            </a:r>
            <a:r>
              <a:rPr lang="de-AT" u="sng" dirty="0">
                <a:sym typeface="Wingdings" panose="05000000000000000000" pitchFamily="2" charset="2"/>
              </a:rPr>
              <a:t>unterstrichen</a:t>
            </a:r>
            <a:r>
              <a:rPr lang="de-AT" dirty="0">
                <a:sym typeface="Wingdings" panose="05000000000000000000" pitchFamily="2" charset="2"/>
              </a:rPr>
              <a:t> formatiert.</a:t>
            </a:r>
          </a:p>
        </p:txBody>
      </p:sp>
    </p:spTree>
    <p:extLst>
      <p:ext uri="{BB962C8B-B14F-4D97-AF65-F5344CB8AC3E}">
        <p14:creationId xmlns:p14="http://schemas.microsoft.com/office/powerpoint/2010/main" val="350412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E9347-4F58-B972-43A0-02A4E93A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Überschriften h1 bis h6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5EC3CD-A24F-2BE8-4EC0-75E223407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&lt;</a:t>
            </a:r>
            <a:r>
              <a:rPr lang="de-AT" dirty="0" err="1"/>
              <a:t>body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&lt;h1&gt;Überschrift 1&lt;/h1&gt;</a:t>
            </a:r>
          </a:p>
          <a:p>
            <a:pPr marL="0" indent="0">
              <a:buNone/>
            </a:pPr>
            <a:r>
              <a:rPr lang="de-AT" dirty="0"/>
              <a:t>	&lt;h2&gt;Überschrift 2&lt;/h2&gt;</a:t>
            </a:r>
          </a:p>
          <a:p>
            <a:pPr marL="0" indent="0">
              <a:buNone/>
            </a:pPr>
            <a:r>
              <a:rPr lang="de-AT" dirty="0"/>
              <a:t>	&lt;h3&gt;Überschrift 3&lt;/h3&gt;</a:t>
            </a:r>
          </a:p>
          <a:p>
            <a:pPr marL="0" indent="0">
              <a:buNone/>
            </a:pPr>
            <a:r>
              <a:rPr lang="de-AT" dirty="0"/>
              <a:t>	&lt;h4&gt;Überschrift 4&lt;/h4&gt;</a:t>
            </a:r>
          </a:p>
          <a:p>
            <a:pPr marL="0" indent="0">
              <a:buNone/>
            </a:pPr>
            <a:r>
              <a:rPr lang="de-AT" dirty="0"/>
              <a:t>	&lt;h5&gt;Überschrift 5&lt;/h5&gt;</a:t>
            </a:r>
          </a:p>
          <a:p>
            <a:pPr marL="0" indent="0">
              <a:buNone/>
            </a:pPr>
            <a:r>
              <a:rPr lang="de-AT" dirty="0"/>
              <a:t>	&lt;h6&gt;Überschrift 6&lt;/h6&gt;</a:t>
            </a:r>
          </a:p>
          <a:p>
            <a:pPr marL="0" indent="0">
              <a:buNone/>
            </a:pPr>
            <a:r>
              <a:rPr lang="de-AT" dirty="0"/>
              <a:t>	&lt;p&gt;normaler Text&lt;/p&gt;</a:t>
            </a:r>
          </a:p>
          <a:p>
            <a:pPr marL="0" indent="0">
              <a:buNone/>
            </a:pPr>
            <a:r>
              <a:rPr lang="de-AT" dirty="0"/>
              <a:t>&lt;/</a:t>
            </a:r>
            <a:r>
              <a:rPr lang="de-AT" dirty="0" err="1"/>
              <a:t>body</a:t>
            </a:r>
            <a:r>
              <a:rPr lang="de-AT" dirty="0"/>
              <a:t>&gt;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D27EB77-DA6A-D4E3-90AF-6209D056BA6D}"/>
              </a:ext>
            </a:extLst>
          </p:cNvPr>
          <p:cNvSpPr txBox="1"/>
          <p:nvPr/>
        </p:nvSpPr>
        <p:spPr>
          <a:xfrm>
            <a:off x="5403404" y="2090704"/>
            <a:ext cx="3140603" cy="258532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e-AT" sz="900" dirty="0"/>
              <a:t>&lt;</a:t>
            </a:r>
            <a:r>
              <a:rPr lang="de-AT" sz="900" dirty="0" err="1"/>
              <a:t>html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sz="900" dirty="0"/>
              <a:t>	&lt;</a:t>
            </a:r>
            <a:r>
              <a:rPr lang="de-AT" sz="900" dirty="0" err="1"/>
              <a:t>head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r>
              <a:rPr lang="de-AT" sz="900" dirty="0"/>
              <a:t>		&lt;title&gt;Überschriften H1 bis H6&lt;/title&gt;</a:t>
            </a:r>
          </a:p>
          <a:p>
            <a:pPr marL="0" indent="0">
              <a:buNone/>
            </a:pPr>
            <a:r>
              <a:rPr lang="de-AT" sz="900" dirty="0"/>
              <a:t>	&lt;/</a:t>
            </a:r>
            <a:r>
              <a:rPr lang="de-AT" sz="900" dirty="0" err="1"/>
              <a:t>head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sz="900" dirty="0"/>
              <a:t>	&lt;</a:t>
            </a:r>
            <a:r>
              <a:rPr lang="de-AT" sz="900" dirty="0" err="1"/>
              <a:t>body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r>
              <a:rPr lang="de-AT" sz="900" dirty="0"/>
              <a:t>		&lt;h1&gt;Überschrift 1&lt;/h1&gt;</a:t>
            </a:r>
          </a:p>
          <a:p>
            <a:pPr marL="0" indent="0">
              <a:buNone/>
            </a:pPr>
            <a:r>
              <a:rPr lang="de-AT" sz="900" dirty="0"/>
              <a:t>		&lt;h2&gt;Überschrift 2&lt;/h2&gt;</a:t>
            </a:r>
          </a:p>
          <a:p>
            <a:pPr marL="0" indent="0">
              <a:buNone/>
            </a:pPr>
            <a:r>
              <a:rPr lang="de-AT" sz="900" dirty="0"/>
              <a:t>		&lt;h3&gt;Überschrift 3&lt;/h3&gt;</a:t>
            </a:r>
          </a:p>
          <a:p>
            <a:pPr marL="0" indent="0">
              <a:buNone/>
            </a:pPr>
            <a:r>
              <a:rPr lang="de-AT" sz="900" dirty="0"/>
              <a:t>		&lt;h4&gt;Überschrift 4&lt;/h4&gt;</a:t>
            </a:r>
          </a:p>
          <a:p>
            <a:pPr marL="0" indent="0">
              <a:buNone/>
            </a:pPr>
            <a:r>
              <a:rPr lang="de-AT" sz="900" dirty="0"/>
              <a:t>		&lt;h5&gt;Überschrift 5&lt;/h5&gt;</a:t>
            </a:r>
          </a:p>
          <a:p>
            <a:pPr marL="0" indent="0">
              <a:buNone/>
            </a:pPr>
            <a:r>
              <a:rPr lang="de-AT" sz="900" dirty="0"/>
              <a:t>		&lt;h6&gt;Überschrift 6&lt;/h6&gt;</a:t>
            </a:r>
          </a:p>
          <a:p>
            <a:pPr marL="0" indent="0">
              <a:buNone/>
            </a:pPr>
            <a:r>
              <a:rPr lang="de-AT" sz="900" dirty="0"/>
              <a:t>		&lt;p&gt;normaler Text&lt;/p&gt;</a:t>
            </a:r>
          </a:p>
          <a:p>
            <a:pPr marL="0" indent="0">
              <a:buNone/>
            </a:pPr>
            <a:r>
              <a:rPr lang="de-AT" sz="900" dirty="0"/>
              <a:t>	&lt;/</a:t>
            </a:r>
            <a:r>
              <a:rPr lang="de-AT" sz="900" dirty="0" err="1"/>
              <a:t>body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sz="900" dirty="0"/>
              <a:t>&lt;/</a:t>
            </a:r>
            <a:r>
              <a:rPr lang="de-AT" sz="900" dirty="0" err="1"/>
              <a:t>html</a:t>
            </a:r>
            <a:r>
              <a:rPr lang="de-AT" sz="900" dirty="0"/>
              <a:t>&gt;</a:t>
            </a:r>
          </a:p>
          <a:p>
            <a:endParaRPr lang="de-AT" sz="9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1AD23C-6533-1257-E1C4-BBB76565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68" y="1881187"/>
            <a:ext cx="2286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024CC-6D8C-34BA-59B6-3A723E0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Farbe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F6C84-1E39-2917-AC27-F7C3EEAE9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/>
              <a:t>&lt;</a:t>
            </a:r>
            <a:r>
              <a:rPr lang="de-AT" sz="2000" dirty="0" err="1"/>
              <a:t>body</a:t>
            </a:r>
            <a:r>
              <a:rPr lang="de-AT" sz="2000" dirty="0"/>
              <a:t>&gt;</a:t>
            </a:r>
          </a:p>
          <a:p>
            <a:pPr marL="0" indent="0">
              <a:buNone/>
            </a:pPr>
            <a:r>
              <a:rPr lang="de-AT" sz="2000" dirty="0"/>
              <a:t>	&lt;p&gt;&lt;</a:t>
            </a:r>
            <a:r>
              <a:rPr lang="de-AT" sz="2000" dirty="0" err="1"/>
              <a:t>font</a:t>
            </a:r>
            <a:r>
              <a:rPr lang="de-AT" sz="2000" dirty="0"/>
              <a:t> </a:t>
            </a:r>
            <a:r>
              <a:rPr lang="de-AT" sz="2000" dirty="0" err="1"/>
              <a:t>color</a:t>
            </a:r>
            <a:r>
              <a:rPr lang="de-AT" sz="2000" dirty="0"/>
              <a:t>="</a:t>
            </a:r>
            <a:r>
              <a:rPr lang="de-AT" sz="2000" dirty="0" err="1"/>
              <a:t>green</a:t>
            </a:r>
            <a:r>
              <a:rPr lang="de-AT" sz="2000" dirty="0"/>
              <a:t>"&gt;Dieser Text ist grün&lt;/</a:t>
            </a:r>
            <a:r>
              <a:rPr lang="de-AT" sz="2000" dirty="0" err="1"/>
              <a:t>font</a:t>
            </a:r>
            <a:r>
              <a:rPr lang="de-AT" sz="2000" dirty="0"/>
              <a:t>&gt;&lt;/p&gt;</a:t>
            </a:r>
          </a:p>
          <a:p>
            <a:pPr marL="0" indent="0">
              <a:buNone/>
            </a:pPr>
            <a:r>
              <a:rPr lang="de-AT" sz="2000" dirty="0"/>
              <a:t>	&lt;p&gt;&lt;</a:t>
            </a:r>
            <a:r>
              <a:rPr lang="de-AT" sz="2000" dirty="0" err="1"/>
              <a:t>font</a:t>
            </a:r>
            <a:r>
              <a:rPr lang="de-AT" sz="2000" dirty="0"/>
              <a:t> </a:t>
            </a:r>
            <a:r>
              <a:rPr lang="de-AT" sz="2000" dirty="0" err="1"/>
              <a:t>color</a:t>
            </a:r>
            <a:r>
              <a:rPr lang="de-AT" sz="2000" dirty="0"/>
              <a:t>="</a:t>
            </a:r>
            <a:r>
              <a:rPr lang="de-AT" sz="2000" dirty="0" err="1"/>
              <a:t>red</a:t>
            </a:r>
            <a:r>
              <a:rPr lang="de-AT" sz="2000" dirty="0"/>
              <a:t>"&gt;Dieser Text ist rot&lt;/</a:t>
            </a:r>
            <a:r>
              <a:rPr lang="de-AT" sz="2000" dirty="0" err="1"/>
              <a:t>font</a:t>
            </a:r>
            <a:r>
              <a:rPr lang="de-AT" sz="2000" dirty="0"/>
              <a:t>&gt;&lt;/p&gt;</a:t>
            </a:r>
          </a:p>
          <a:p>
            <a:pPr marL="0" indent="0">
              <a:buNone/>
            </a:pPr>
            <a:r>
              <a:rPr lang="de-AT" sz="2000" dirty="0"/>
              <a:t>	&lt;p&gt;&lt;</a:t>
            </a:r>
            <a:r>
              <a:rPr lang="de-AT" sz="2000" dirty="0" err="1"/>
              <a:t>font</a:t>
            </a:r>
            <a:r>
              <a:rPr lang="de-AT" sz="2000" dirty="0"/>
              <a:t> </a:t>
            </a:r>
            <a:r>
              <a:rPr lang="de-AT" sz="2000" dirty="0" err="1"/>
              <a:t>color</a:t>
            </a:r>
            <a:r>
              <a:rPr lang="de-AT" sz="2000" dirty="0"/>
              <a:t>="</a:t>
            </a:r>
            <a:r>
              <a:rPr lang="de-AT" sz="2000" dirty="0" err="1"/>
              <a:t>blue</a:t>
            </a:r>
            <a:r>
              <a:rPr lang="de-AT" sz="2000" dirty="0"/>
              <a:t>"&gt;Dieser Text ist blau&lt;/</a:t>
            </a:r>
            <a:r>
              <a:rPr lang="de-AT" sz="2000" dirty="0" err="1"/>
              <a:t>font</a:t>
            </a:r>
            <a:r>
              <a:rPr lang="de-AT" sz="2000" dirty="0"/>
              <a:t>&gt;&lt;/p&gt;</a:t>
            </a:r>
          </a:p>
          <a:p>
            <a:pPr marL="0" indent="0">
              <a:buNone/>
            </a:pPr>
            <a:r>
              <a:rPr lang="de-AT" sz="2000" dirty="0"/>
              <a:t>	&lt;p&gt;&lt;</a:t>
            </a:r>
            <a:r>
              <a:rPr lang="de-AT" sz="2000" dirty="0" err="1"/>
              <a:t>font</a:t>
            </a:r>
            <a:r>
              <a:rPr lang="de-AT" sz="2000" dirty="0"/>
              <a:t> </a:t>
            </a:r>
            <a:r>
              <a:rPr lang="de-AT" sz="2000" dirty="0" err="1"/>
              <a:t>color</a:t>
            </a:r>
            <a:r>
              <a:rPr lang="de-AT" sz="2000" dirty="0"/>
              <a:t>="</a:t>
            </a:r>
            <a:r>
              <a:rPr lang="de-AT" sz="2000" dirty="0" err="1"/>
              <a:t>yellow</a:t>
            </a:r>
            <a:r>
              <a:rPr lang="de-AT" sz="2000" dirty="0"/>
              <a:t>"&gt;Dieser Text ist gelb&lt;/</a:t>
            </a:r>
            <a:r>
              <a:rPr lang="de-AT" sz="2000" dirty="0" err="1"/>
              <a:t>font</a:t>
            </a:r>
            <a:r>
              <a:rPr lang="de-AT" sz="2000" dirty="0"/>
              <a:t>&gt;&lt;/p&gt;</a:t>
            </a:r>
          </a:p>
          <a:p>
            <a:pPr marL="0" indent="0">
              <a:buNone/>
            </a:pPr>
            <a:r>
              <a:rPr lang="de-AT" sz="2000" dirty="0"/>
              <a:t>&lt;/</a:t>
            </a:r>
            <a:r>
              <a:rPr lang="de-AT" sz="2000" dirty="0" err="1"/>
              <a:t>body</a:t>
            </a:r>
            <a:r>
              <a:rPr lang="de-AT" sz="2000" dirty="0"/>
              <a:t>&gt;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02B4E3-3A7E-403C-EDC9-8AC7FCC15945}"/>
              </a:ext>
            </a:extLst>
          </p:cNvPr>
          <p:cNvSpPr txBox="1"/>
          <p:nvPr/>
        </p:nvSpPr>
        <p:spPr>
          <a:xfrm>
            <a:off x="2676983" y="4495156"/>
            <a:ext cx="4233851" cy="20313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AT" sz="900" dirty="0"/>
              <a:t>&lt;</a:t>
            </a:r>
            <a:r>
              <a:rPr lang="de-AT" sz="900" dirty="0" err="1"/>
              <a:t>html</a:t>
            </a:r>
            <a:r>
              <a:rPr lang="de-AT" sz="900" dirty="0"/>
              <a:t>&gt;</a:t>
            </a:r>
          </a:p>
          <a:p>
            <a:endParaRPr lang="de-AT" sz="900" dirty="0"/>
          </a:p>
          <a:p>
            <a:r>
              <a:rPr lang="de-AT" sz="900" dirty="0"/>
              <a:t>	&lt;</a:t>
            </a:r>
            <a:r>
              <a:rPr lang="de-AT" sz="900" dirty="0" err="1"/>
              <a:t>head</a:t>
            </a:r>
            <a:r>
              <a:rPr lang="de-AT" sz="900" dirty="0"/>
              <a:t>&gt;</a:t>
            </a:r>
          </a:p>
          <a:p>
            <a:r>
              <a:rPr lang="de-AT" sz="900" dirty="0"/>
              <a:t>		&lt;title&gt;Farbe&lt;/title&gt;</a:t>
            </a:r>
          </a:p>
          <a:p>
            <a:r>
              <a:rPr lang="de-AT" sz="900" dirty="0"/>
              <a:t>	&lt;/</a:t>
            </a:r>
            <a:r>
              <a:rPr lang="de-AT" sz="900" dirty="0" err="1"/>
              <a:t>head</a:t>
            </a:r>
            <a:r>
              <a:rPr lang="de-AT" sz="900" dirty="0"/>
              <a:t>&gt;</a:t>
            </a:r>
          </a:p>
          <a:p>
            <a:endParaRPr lang="de-AT" sz="900" dirty="0"/>
          </a:p>
          <a:p>
            <a:r>
              <a:rPr lang="de-AT" sz="900" dirty="0"/>
              <a:t>	&lt;</a:t>
            </a:r>
            <a:r>
              <a:rPr lang="de-AT" sz="900" dirty="0" err="1"/>
              <a:t>body</a:t>
            </a:r>
            <a:r>
              <a:rPr lang="de-AT" sz="900" dirty="0"/>
              <a:t>&gt;</a:t>
            </a:r>
          </a:p>
          <a:p>
            <a:r>
              <a:rPr lang="de-AT" sz="900" dirty="0"/>
              <a:t>		&lt;p&gt;&lt;</a:t>
            </a:r>
            <a:r>
              <a:rPr lang="de-AT" sz="900" dirty="0" err="1"/>
              <a:t>font</a:t>
            </a:r>
            <a:r>
              <a:rPr lang="de-AT" sz="900" dirty="0"/>
              <a:t> </a:t>
            </a:r>
            <a:r>
              <a:rPr lang="de-AT" sz="900" dirty="0" err="1"/>
              <a:t>color</a:t>
            </a:r>
            <a:r>
              <a:rPr lang="de-AT" sz="900" dirty="0"/>
              <a:t>="</a:t>
            </a:r>
            <a:r>
              <a:rPr lang="de-AT" sz="900" dirty="0" err="1"/>
              <a:t>green</a:t>
            </a:r>
            <a:r>
              <a:rPr lang="de-AT" sz="900" dirty="0"/>
              <a:t>"&gt;Dieser Text ist grün&lt;/</a:t>
            </a:r>
            <a:r>
              <a:rPr lang="de-AT" sz="900" dirty="0" err="1"/>
              <a:t>font</a:t>
            </a:r>
            <a:r>
              <a:rPr lang="de-AT" sz="900" dirty="0"/>
              <a:t>&gt;&lt;/p&gt;</a:t>
            </a:r>
          </a:p>
          <a:p>
            <a:r>
              <a:rPr lang="de-AT" sz="900" dirty="0"/>
              <a:t>		&lt;p&gt;&lt;</a:t>
            </a:r>
            <a:r>
              <a:rPr lang="de-AT" sz="900" dirty="0" err="1"/>
              <a:t>font</a:t>
            </a:r>
            <a:r>
              <a:rPr lang="de-AT" sz="900" dirty="0"/>
              <a:t> </a:t>
            </a:r>
            <a:r>
              <a:rPr lang="de-AT" sz="900" dirty="0" err="1"/>
              <a:t>color</a:t>
            </a:r>
            <a:r>
              <a:rPr lang="de-AT" sz="900" dirty="0"/>
              <a:t>="</a:t>
            </a:r>
            <a:r>
              <a:rPr lang="de-AT" sz="900" dirty="0" err="1"/>
              <a:t>red</a:t>
            </a:r>
            <a:r>
              <a:rPr lang="de-AT" sz="900" dirty="0"/>
              <a:t>"&gt;Dieser Text ist rot&lt;/</a:t>
            </a:r>
            <a:r>
              <a:rPr lang="de-AT" sz="900" dirty="0" err="1"/>
              <a:t>font</a:t>
            </a:r>
            <a:r>
              <a:rPr lang="de-AT" sz="900" dirty="0"/>
              <a:t>&gt;&lt;/p&gt;</a:t>
            </a:r>
          </a:p>
          <a:p>
            <a:r>
              <a:rPr lang="de-AT" sz="900" dirty="0"/>
              <a:t>		&lt;p&gt;&lt;</a:t>
            </a:r>
            <a:r>
              <a:rPr lang="de-AT" sz="900" dirty="0" err="1"/>
              <a:t>font</a:t>
            </a:r>
            <a:r>
              <a:rPr lang="de-AT" sz="900" dirty="0"/>
              <a:t> </a:t>
            </a:r>
            <a:r>
              <a:rPr lang="de-AT" sz="900" dirty="0" err="1"/>
              <a:t>color</a:t>
            </a:r>
            <a:r>
              <a:rPr lang="de-AT" sz="900" dirty="0"/>
              <a:t>="</a:t>
            </a:r>
            <a:r>
              <a:rPr lang="de-AT" sz="900" dirty="0" err="1"/>
              <a:t>blue</a:t>
            </a:r>
            <a:r>
              <a:rPr lang="de-AT" sz="900" dirty="0"/>
              <a:t>"&gt;Dieser Text ist blau&lt;/</a:t>
            </a:r>
            <a:r>
              <a:rPr lang="de-AT" sz="900" dirty="0" err="1"/>
              <a:t>font</a:t>
            </a:r>
            <a:r>
              <a:rPr lang="de-AT" sz="900" dirty="0"/>
              <a:t>&gt;&lt;/p&gt;</a:t>
            </a:r>
          </a:p>
          <a:p>
            <a:r>
              <a:rPr lang="de-AT" sz="900" dirty="0"/>
              <a:t>		&lt;p&gt;&lt;</a:t>
            </a:r>
            <a:r>
              <a:rPr lang="de-AT" sz="900" dirty="0" err="1"/>
              <a:t>font</a:t>
            </a:r>
            <a:r>
              <a:rPr lang="de-AT" sz="900" dirty="0"/>
              <a:t> </a:t>
            </a:r>
            <a:r>
              <a:rPr lang="de-AT" sz="900" dirty="0" err="1"/>
              <a:t>color</a:t>
            </a:r>
            <a:r>
              <a:rPr lang="de-AT" sz="900" dirty="0"/>
              <a:t>="</a:t>
            </a:r>
            <a:r>
              <a:rPr lang="de-AT" sz="900" dirty="0" err="1"/>
              <a:t>yellow</a:t>
            </a:r>
            <a:r>
              <a:rPr lang="de-AT" sz="900" dirty="0"/>
              <a:t>"&gt;Dieser Text ist gelb&lt;/</a:t>
            </a:r>
            <a:r>
              <a:rPr lang="de-AT" sz="900" dirty="0" err="1"/>
              <a:t>font</a:t>
            </a:r>
            <a:r>
              <a:rPr lang="de-AT" sz="900" dirty="0"/>
              <a:t>&gt;&lt;/p&gt;</a:t>
            </a:r>
          </a:p>
          <a:p>
            <a:r>
              <a:rPr lang="de-AT" sz="900" dirty="0"/>
              <a:t>	&lt;/</a:t>
            </a:r>
            <a:r>
              <a:rPr lang="de-AT" sz="900" dirty="0" err="1"/>
              <a:t>body</a:t>
            </a:r>
            <a:r>
              <a:rPr lang="de-AT" sz="900" dirty="0"/>
              <a:t>&gt;</a:t>
            </a:r>
          </a:p>
          <a:p>
            <a:endParaRPr lang="de-AT" sz="900" dirty="0"/>
          </a:p>
          <a:p>
            <a:r>
              <a:rPr lang="de-AT" sz="900" dirty="0"/>
              <a:t>&lt;/</a:t>
            </a:r>
            <a:r>
              <a:rPr lang="de-AT" sz="900" dirty="0" err="1"/>
              <a:t>html</a:t>
            </a:r>
            <a:r>
              <a:rPr lang="de-AT" sz="900" dirty="0"/>
              <a:t>&gt;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CC24C4-F002-A647-6E0F-D4E68E27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94" y="4581743"/>
            <a:ext cx="15811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CC0E5-1C3C-37BB-39F6-0F0872A2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Bilder einfügen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AEE401-B58F-4BF1-681E-DCE800872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erstelle im Ordner „</a:t>
            </a:r>
            <a:r>
              <a:rPr lang="de-AT" b="1" dirty="0"/>
              <a:t>Homepage von Max Mustermann</a:t>
            </a:r>
            <a:r>
              <a:rPr lang="de-AT" dirty="0"/>
              <a:t>“</a:t>
            </a:r>
            <a:br>
              <a:rPr lang="de-AT" dirty="0"/>
            </a:br>
            <a:r>
              <a:rPr lang="de-AT" dirty="0"/>
              <a:t>einen Unterordner „</a:t>
            </a:r>
            <a:r>
              <a:rPr lang="de-AT" b="1" dirty="0"/>
              <a:t>Bilder</a:t>
            </a:r>
            <a:r>
              <a:rPr lang="de-AT" dirty="0"/>
              <a:t>“</a:t>
            </a:r>
          </a:p>
          <a:p>
            <a:r>
              <a:rPr lang="de-AT" dirty="0"/>
              <a:t>Beispiel Ordnerpfad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 C:\Users\LH\OneDrive - NMS Horitschon\06-Netzwerk Praxis\Homepage von Max Mustermann\Bilder </a:t>
            </a:r>
            <a:r>
              <a:rPr lang="de-AT" i="1" dirty="0"/>
              <a:t>(Schrägstriche beachten)</a:t>
            </a:r>
          </a:p>
          <a:p>
            <a:r>
              <a:rPr lang="de-AT" dirty="0"/>
              <a:t>der Bezug zu den Bildern muss eindeutig sein</a:t>
            </a:r>
          </a:p>
          <a:p>
            <a:r>
              <a:rPr lang="de-AT" dirty="0"/>
              <a:t>suche das Bild eines Krokodils auf pixabay.com</a:t>
            </a:r>
          </a:p>
          <a:p>
            <a:pPr lvl="1"/>
            <a:r>
              <a:rPr lang="de-AT" dirty="0">
                <a:hlinkClick r:id="rId2"/>
              </a:rPr>
              <a:t>https://pixabay.com/de/vectors/krokodil-gr%c3%bcn-tier-z%c3%a4hne-reptil-1458819/</a:t>
            </a:r>
            <a:endParaRPr lang="de-AT" dirty="0"/>
          </a:p>
          <a:p>
            <a:r>
              <a:rPr lang="de-AT" dirty="0"/>
              <a:t>speichere das Bild unter dem Namen „krokodil.png“ im Ordner Bilder ab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7F9ADD-11D3-26F4-BA6D-109FEF311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04" y="4916702"/>
            <a:ext cx="2170037" cy="13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1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FD80A-FC67-4F49-6B7B-06CBCCDB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Bilder einfügen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6FEE2-F457-0FE7-0BE3-78D0735BB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</a:t>
            </a:r>
            <a:r>
              <a:rPr lang="en-US" dirty="0" err="1"/>
              <a:t>Bilder</a:t>
            </a:r>
            <a:r>
              <a:rPr lang="en-US" dirty="0"/>
              <a:t>\krokodil.png“&gt;</a:t>
            </a:r>
          </a:p>
          <a:p>
            <a:endParaRPr lang="en-US" dirty="0"/>
          </a:p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Klammer</a:t>
            </a:r>
            <a:r>
              <a:rPr lang="en-US" dirty="0"/>
              <a:t> muss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geschlossen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DC6529-7F8C-E64E-FD28-9A81A940FCD8}"/>
              </a:ext>
            </a:extLst>
          </p:cNvPr>
          <p:cNvSpPr txBox="1"/>
          <p:nvPr/>
        </p:nvSpPr>
        <p:spPr>
          <a:xfrm>
            <a:off x="1986540" y="3840815"/>
            <a:ext cx="2893741" cy="161582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00" dirty="0"/>
              <a:t>&lt;html&gt;</a:t>
            </a:r>
          </a:p>
          <a:p>
            <a:endParaRPr lang="en-US" sz="900" dirty="0"/>
          </a:p>
          <a:p>
            <a:r>
              <a:rPr lang="en-US" sz="900" dirty="0"/>
              <a:t>	&lt;head&gt;</a:t>
            </a:r>
          </a:p>
          <a:p>
            <a:r>
              <a:rPr lang="en-US" sz="900" dirty="0"/>
              <a:t>		&lt;title&gt;</a:t>
            </a:r>
            <a:r>
              <a:rPr lang="en-US" sz="900" dirty="0" err="1"/>
              <a:t>Bilder</a:t>
            </a:r>
            <a:r>
              <a:rPr lang="en-US" sz="900" dirty="0"/>
              <a:t>&lt;/title&gt;</a:t>
            </a:r>
          </a:p>
          <a:p>
            <a:r>
              <a:rPr lang="en-US" sz="900" dirty="0"/>
              <a:t>	&lt;/head&gt;</a:t>
            </a:r>
          </a:p>
          <a:p>
            <a:endParaRPr lang="en-US" sz="900" dirty="0"/>
          </a:p>
          <a:p>
            <a:r>
              <a:rPr lang="en-US" sz="900" dirty="0"/>
              <a:t>	&lt;body&gt;</a:t>
            </a:r>
          </a:p>
          <a:p>
            <a:r>
              <a:rPr lang="en-US" sz="900" dirty="0"/>
              <a:t>		&lt;</a:t>
            </a:r>
            <a:r>
              <a:rPr lang="en-US" sz="900" dirty="0" err="1"/>
              <a:t>img</a:t>
            </a:r>
            <a:r>
              <a:rPr lang="en-US" sz="900" dirty="0"/>
              <a:t> </a:t>
            </a:r>
            <a:r>
              <a:rPr lang="en-US" sz="900" dirty="0" err="1"/>
              <a:t>src</a:t>
            </a:r>
            <a:r>
              <a:rPr lang="en-US" sz="900" dirty="0"/>
              <a:t>="</a:t>
            </a:r>
            <a:r>
              <a:rPr lang="en-US" sz="900" dirty="0" err="1"/>
              <a:t>Bilder</a:t>
            </a:r>
            <a:r>
              <a:rPr lang="en-US" sz="900" dirty="0"/>
              <a:t>\krokodil.png"&gt;</a:t>
            </a:r>
          </a:p>
          <a:p>
            <a:r>
              <a:rPr lang="en-US" sz="900" dirty="0"/>
              <a:t>	&lt;/body&gt;</a:t>
            </a:r>
          </a:p>
          <a:p>
            <a:endParaRPr lang="en-US" sz="900" dirty="0"/>
          </a:p>
          <a:p>
            <a:r>
              <a:rPr lang="en-US" sz="900" dirty="0"/>
              <a:t>&lt;/html&gt;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1BC0B7-AF63-8571-6EE1-5E2FFE80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99" y="3429000"/>
            <a:ext cx="4980002" cy="31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03B3D-C7E7-2DC5-8577-6A69AD93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Bilder einfügen (3)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BCDEC5-8E0A-878C-7926-786F0B133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</a:t>
            </a:r>
            <a:r>
              <a:rPr lang="en-US" dirty="0" err="1"/>
              <a:t>Bilder</a:t>
            </a:r>
            <a:r>
              <a:rPr lang="en-US" dirty="0"/>
              <a:t>\krokodil.png“ </a:t>
            </a:r>
            <a:r>
              <a:rPr lang="de-AT" dirty="0" err="1"/>
              <a:t>height</a:t>
            </a:r>
            <a:r>
              <a:rPr lang="de-AT" dirty="0"/>
              <a:t>="100" </a:t>
            </a:r>
            <a:r>
              <a:rPr lang="de-AT" dirty="0" err="1"/>
              <a:t>width</a:t>
            </a:r>
            <a:r>
              <a:rPr lang="de-AT" dirty="0"/>
              <a:t>="100" alt="Bild kann nicht geladen werden." </a:t>
            </a:r>
            <a:r>
              <a:rPr lang="de-AT" dirty="0" err="1"/>
              <a:t>border</a:t>
            </a:r>
            <a:r>
              <a:rPr lang="de-AT" dirty="0"/>
              <a:t>="3" </a:t>
            </a:r>
            <a:r>
              <a:rPr lang="de-AT" dirty="0" err="1"/>
              <a:t>align</a:t>
            </a:r>
            <a:r>
              <a:rPr lang="de-AT" dirty="0"/>
              <a:t>="</a:t>
            </a:r>
            <a:r>
              <a:rPr lang="de-AT" dirty="0" err="1"/>
              <a:t>center</a:t>
            </a:r>
            <a:r>
              <a:rPr lang="de-AT" dirty="0"/>
              <a:t>"&gt;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err="1"/>
              <a:t>height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 Höhe</a:t>
            </a:r>
          </a:p>
          <a:p>
            <a:r>
              <a:rPr lang="de-AT" dirty="0" err="1">
                <a:sym typeface="Wingdings" panose="05000000000000000000" pitchFamily="2" charset="2"/>
              </a:rPr>
              <a:t>width</a:t>
            </a:r>
            <a:r>
              <a:rPr lang="de-AT" dirty="0">
                <a:sym typeface="Wingdings" panose="05000000000000000000" pitchFamily="2" charset="2"/>
              </a:rPr>
              <a:t>  Breite</a:t>
            </a:r>
          </a:p>
          <a:p>
            <a:r>
              <a:rPr lang="de-AT" dirty="0">
                <a:sym typeface="Wingdings" panose="05000000000000000000" pitchFamily="2" charset="2"/>
              </a:rPr>
              <a:t>alt  Alternativtext, wenn Bild nicht </a:t>
            </a:r>
            <a:r>
              <a:rPr lang="de-AT" dirty="0" err="1">
                <a:sym typeface="Wingdings" panose="05000000000000000000" pitchFamily="2" charset="2"/>
              </a:rPr>
              <a:t>anzeigbar</a:t>
            </a:r>
            <a:endParaRPr lang="de-AT" dirty="0">
              <a:sym typeface="Wingdings" panose="05000000000000000000" pitchFamily="2" charset="2"/>
            </a:endParaRPr>
          </a:p>
          <a:p>
            <a:r>
              <a:rPr lang="de-AT" dirty="0" err="1">
                <a:sym typeface="Wingdings" panose="05000000000000000000" pitchFamily="2" charset="2"/>
              </a:rPr>
              <a:t>border</a:t>
            </a:r>
            <a:r>
              <a:rPr lang="de-AT" dirty="0">
                <a:sym typeface="Wingdings" panose="05000000000000000000" pitchFamily="2" charset="2"/>
              </a:rPr>
              <a:t>  Rahmen</a:t>
            </a:r>
          </a:p>
          <a:p>
            <a:r>
              <a:rPr lang="de-AT" dirty="0" err="1">
                <a:sym typeface="Wingdings" panose="05000000000000000000" pitchFamily="2" charset="2"/>
              </a:rPr>
              <a:t>align</a:t>
            </a:r>
            <a:r>
              <a:rPr lang="de-AT" dirty="0">
                <a:sym typeface="Wingdings" panose="05000000000000000000" pitchFamily="2" charset="2"/>
              </a:rPr>
              <a:t>  Ausrichtung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CE3950-4279-0A59-0EE9-F0549EA178F2}"/>
              </a:ext>
            </a:extLst>
          </p:cNvPr>
          <p:cNvSpPr txBox="1"/>
          <p:nvPr/>
        </p:nvSpPr>
        <p:spPr>
          <a:xfrm>
            <a:off x="3947133" y="4764025"/>
            <a:ext cx="7790915" cy="161582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00" dirty="0"/>
              <a:t>&lt;html&gt;</a:t>
            </a:r>
          </a:p>
          <a:p>
            <a:endParaRPr lang="en-US" sz="900" dirty="0"/>
          </a:p>
          <a:p>
            <a:r>
              <a:rPr lang="en-US" sz="900" dirty="0"/>
              <a:t>	&lt;head&gt;</a:t>
            </a:r>
          </a:p>
          <a:p>
            <a:r>
              <a:rPr lang="en-US" sz="900" dirty="0"/>
              <a:t>		&lt;title&gt;</a:t>
            </a:r>
            <a:r>
              <a:rPr lang="en-US" sz="900" dirty="0" err="1"/>
              <a:t>Bilder</a:t>
            </a:r>
            <a:r>
              <a:rPr lang="en-US" sz="900" dirty="0"/>
              <a:t> 2&lt;/title&gt;</a:t>
            </a:r>
          </a:p>
          <a:p>
            <a:r>
              <a:rPr lang="en-US" sz="900" dirty="0"/>
              <a:t>	&lt;/head&gt;</a:t>
            </a:r>
          </a:p>
          <a:p>
            <a:endParaRPr lang="en-US" sz="900" dirty="0"/>
          </a:p>
          <a:p>
            <a:r>
              <a:rPr lang="en-US" sz="900" dirty="0"/>
              <a:t>	&lt;body&gt;</a:t>
            </a:r>
          </a:p>
          <a:p>
            <a:r>
              <a:rPr lang="en-US" sz="900" dirty="0"/>
              <a:t>		&lt;</a:t>
            </a:r>
            <a:r>
              <a:rPr lang="en-US" sz="900" dirty="0" err="1"/>
              <a:t>img</a:t>
            </a:r>
            <a:r>
              <a:rPr lang="en-US" sz="900" dirty="0"/>
              <a:t> </a:t>
            </a:r>
            <a:r>
              <a:rPr lang="en-US" sz="900" dirty="0" err="1"/>
              <a:t>src</a:t>
            </a:r>
            <a:r>
              <a:rPr lang="en-US" sz="900" dirty="0"/>
              <a:t>="</a:t>
            </a:r>
            <a:r>
              <a:rPr lang="en-US" sz="900" dirty="0" err="1"/>
              <a:t>Bilder</a:t>
            </a:r>
            <a:r>
              <a:rPr lang="en-US" sz="900" dirty="0"/>
              <a:t>\krokodil.png" height="100" width="100" alt="Bild </a:t>
            </a:r>
            <a:r>
              <a:rPr lang="en-US" sz="900" dirty="0" err="1"/>
              <a:t>kann</a:t>
            </a:r>
            <a:r>
              <a:rPr lang="en-US" sz="900" dirty="0"/>
              <a:t> </a:t>
            </a:r>
            <a:r>
              <a:rPr lang="en-US" sz="900" dirty="0" err="1"/>
              <a:t>nicht</a:t>
            </a:r>
            <a:r>
              <a:rPr lang="en-US" sz="900" dirty="0"/>
              <a:t> </a:t>
            </a:r>
            <a:r>
              <a:rPr lang="en-US" sz="900" dirty="0" err="1"/>
              <a:t>geladen</a:t>
            </a:r>
            <a:r>
              <a:rPr lang="en-US" sz="900" dirty="0"/>
              <a:t> </a:t>
            </a:r>
            <a:r>
              <a:rPr lang="en-US" sz="900" dirty="0" err="1"/>
              <a:t>werden</a:t>
            </a:r>
            <a:r>
              <a:rPr lang="en-US" sz="900" dirty="0"/>
              <a:t>." border="3" align="center"&gt;</a:t>
            </a:r>
          </a:p>
          <a:p>
            <a:r>
              <a:rPr lang="en-US" sz="900" dirty="0"/>
              <a:t>	&lt;/body&gt;</a:t>
            </a:r>
          </a:p>
          <a:p>
            <a:endParaRPr lang="en-US" sz="900" dirty="0"/>
          </a:p>
          <a:p>
            <a:r>
              <a:rPr lang="en-US" sz="900" dirty="0"/>
              <a:t>&lt;/html&gt;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1E60E5-D6EB-7419-744D-B6A34CB2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073" y="2611375"/>
            <a:ext cx="31432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2B32F-7BFE-B169-3210-78C8ADDE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Tabellen einfügen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79F95-3256-6E44-EF39-8BD581DC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AT" dirty="0"/>
              <a:t>&lt;</a:t>
            </a:r>
            <a:r>
              <a:rPr lang="de-AT" dirty="0" err="1"/>
              <a:t>table</a:t>
            </a:r>
            <a:r>
              <a:rPr lang="de-AT" dirty="0"/>
              <a:t> </a:t>
            </a:r>
            <a:r>
              <a:rPr lang="de-AT" dirty="0" err="1"/>
              <a:t>border</a:t>
            </a:r>
            <a:r>
              <a:rPr lang="de-AT" dirty="0"/>
              <a:t>="2"&gt;</a:t>
            </a:r>
          </a:p>
          <a:p>
            <a:pPr marL="0" indent="0">
              <a:buNone/>
            </a:pPr>
            <a:r>
              <a:rPr lang="de-AT" dirty="0"/>
              <a:t>	&lt;</a:t>
            </a:r>
            <a:r>
              <a:rPr lang="de-AT" dirty="0" err="1"/>
              <a:t>tr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 &lt;th&gt;Wien&lt;/th&gt;</a:t>
            </a:r>
          </a:p>
          <a:p>
            <a:pPr marL="0" indent="0">
              <a:buNone/>
            </a:pPr>
            <a:r>
              <a:rPr lang="de-AT" dirty="0"/>
              <a:t>		&lt;th&gt;Graz&lt;/th&gt;</a:t>
            </a:r>
          </a:p>
          <a:p>
            <a:pPr marL="0" indent="0">
              <a:buNone/>
            </a:pPr>
            <a:r>
              <a:rPr lang="de-AT" dirty="0"/>
              <a:t>		 &lt;th&gt;Eisenstadt&lt;/th&gt;</a:t>
            </a:r>
          </a:p>
          <a:p>
            <a:pPr marL="0" indent="0">
              <a:buNone/>
            </a:pPr>
            <a:r>
              <a:rPr lang="de-AT" dirty="0"/>
              <a:t> 	&lt;/</a:t>
            </a:r>
            <a:r>
              <a:rPr lang="de-AT" dirty="0" err="1"/>
              <a:t>tr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  &lt;</a:t>
            </a:r>
            <a:r>
              <a:rPr lang="de-AT" dirty="0" err="1"/>
              <a:t>tr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    &lt;</a:t>
            </a:r>
            <a:r>
              <a:rPr lang="de-AT" dirty="0" err="1"/>
              <a:t>td</a:t>
            </a:r>
            <a:r>
              <a:rPr lang="de-AT" dirty="0"/>
              <a:t>&gt;Parlament&lt;/</a:t>
            </a:r>
            <a:r>
              <a:rPr lang="de-AT" dirty="0" err="1"/>
              <a:t>td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    &lt;</a:t>
            </a:r>
            <a:r>
              <a:rPr lang="de-AT" dirty="0" err="1"/>
              <a:t>td</a:t>
            </a:r>
            <a:r>
              <a:rPr lang="de-AT" dirty="0"/>
              <a:t>&gt;Uhrturm&lt;/</a:t>
            </a:r>
            <a:r>
              <a:rPr lang="de-AT" dirty="0" err="1"/>
              <a:t>td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    &lt;</a:t>
            </a:r>
            <a:r>
              <a:rPr lang="de-AT" dirty="0" err="1"/>
              <a:t>td</a:t>
            </a:r>
            <a:r>
              <a:rPr lang="de-AT" dirty="0"/>
              <a:t>&gt;Schloss Esterhazy&lt;/</a:t>
            </a:r>
            <a:r>
              <a:rPr lang="de-AT" dirty="0" err="1"/>
              <a:t>td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&lt;/</a:t>
            </a:r>
            <a:r>
              <a:rPr lang="de-AT" dirty="0" err="1"/>
              <a:t>tr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&lt;</a:t>
            </a:r>
            <a:r>
              <a:rPr lang="de-AT" dirty="0" err="1"/>
              <a:t>tr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     &lt;</a:t>
            </a:r>
            <a:r>
              <a:rPr lang="de-AT" dirty="0" err="1"/>
              <a:t>td</a:t>
            </a:r>
            <a:r>
              <a:rPr lang="de-AT" dirty="0"/>
              <a:t>&gt;Hofburg&lt;/</a:t>
            </a:r>
            <a:r>
              <a:rPr lang="de-AT" dirty="0" err="1"/>
              <a:t>td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     &lt;</a:t>
            </a:r>
            <a:r>
              <a:rPr lang="de-AT" dirty="0" err="1"/>
              <a:t>td</a:t>
            </a:r>
            <a:r>
              <a:rPr lang="de-AT" dirty="0"/>
              <a:t>&gt;Kunsthaus&lt;/</a:t>
            </a:r>
            <a:r>
              <a:rPr lang="de-AT" dirty="0" err="1"/>
              <a:t>td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     &lt;</a:t>
            </a:r>
            <a:r>
              <a:rPr lang="de-AT" dirty="0" err="1"/>
              <a:t>td</a:t>
            </a:r>
            <a:r>
              <a:rPr lang="de-AT" dirty="0"/>
              <a:t>&gt;Landesmuseum&lt;/</a:t>
            </a:r>
            <a:r>
              <a:rPr lang="de-AT" dirty="0" err="1"/>
              <a:t>td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  &lt;/</a:t>
            </a:r>
            <a:r>
              <a:rPr lang="de-AT" dirty="0" err="1"/>
              <a:t>tr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&lt;/</a:t>
            </a:r>
            <a:r>
              <a:rPr lang="de-AT" dirty="0" err="1"/>
              <a:t>table</a:t>
            </a:r>
            <a:r>
              <a:rPr lang="de-AT" dirty="0"/>
              <a:t>&gt;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F51ED1-3BD1-78DF-0749-E97DC21757BB}"/>
              </a:ext>
            </a:extLst>
          </p:cNvPr>
          <p:cNvSpPr txBox="1"/>
          <p:nvPr/>
        </p:nvSpPr>
        <p:spPr>
          <a:xfrm>
            <a:off x="8385505" y="2465356"/>
            <a:ext cx="2736647" cy="38318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00" dirty="0"/>
              <a:t>&lt;html&gt;</a:t>
            </a:r>
          </a:p>
          <a:p>
            <a:endParaRPr lang="en-US" sz="900" dirty="0"/>
          </a:p>
          <a:p>
            <a:r>
              <a:rPr lang="en-US" sz="900" dirty="0"/>
              <a:t>	&lt;head&gt;</a:t>
            </a:r>
          </a:p>
          <a:p>
            <a:r>
              <a:rPr lang="en-US" sz="900" dirty="0"/>
              <a:t>		&lt;title&gt;</a:t>
            </a:r>
            <a:r>
              <a:rPr lang="en-US" sz="900" dirty="0" err="1"/>
              <a:t>Tabelle</a:t>
            </a:r>
            <a:r>
              <a:rPr lang="en-US" sz="900" dirty="0"/>
              <a:t>&lt;/title&gt;</a:t>
            </a:r>
          </a:p>
          <a:p>
            <a:r>
              <a:rPr lang="en-US" sz="900" dirty="0"/>
              <a:t>	&lt;/head&gt;</a:t>
            </a:r>
          </a:p>
          <a:p>
            <a:endParaRPr lang="en-US" sz="900" dirty="0"/>
          </a:p>
          <a:p>
            <a:r>
              <a:rPr lang="en-US" sz="900" dirty="0"/>
              <a:t>	&lt;body&gt;</a:t>
            </a:r>
          </a:p>
          <a:p>
            <a:r>
              <a:rPr lang="en-US" sz="900" dirty="0"/>
              <a:t>		&lt;table border="2"&gt;</a:t>
            </a:r>
          </a:p>
          <a:p>
            <a:r>
              <a:rPr lang="en-US" sz="900" dirty="0"/>
              <a:t>		  &lt;tr&gt;</a:t>
            </a:r>
          </a:p>
          <a:p>
            <a:r>
              <a:rPr lang="en-US" sz="900" dirty="0"/>
              <a:t>		    &lt;th&gt;Wien&lt;/th&gt;</a:t>
            </a:r>
          </a:p>
          <a:p>
            <a:r>
              <a:rPr lang="en-US" sz="900" dirty="0"/>
              <a:t>		    &lt;th&gt;Graz&lt;/th&gt;</a:t>
            </a:r>
          </a:p>
          <a:p>
            <a:r>
              <a:rPr lang="en-US" sz="900" dirty="0"/>
              <a:t>		    &lt;th&gt;Eisenstadt&lt;/th&gt;</a:t>
            </a:r>
          </a:p>
          <a:p>
            <a:r>
              <a:rPr lang="en-US" sz="900" dirty="0"/>
              <a:t>		  &lt;/tr&gt;</a:t>
            </a:r>
          </a:p>
          <a:p>
            <a:r>
              <a:rPr lang="en-US" sz="900" dirty="0"/>
              <a:t>		  &lt;tr&gt;</a:t>
            </a:r>
          </a:p>
          <a:p>
            <a:r>
              <a:rPr lang="en-US" sz="900" dirty="0"/>
              <a:t>		    &lt;td&gt;</a:t>
            </a:r>
            <a:r>
              <a:rPr lang="en-US" sz="900" dirty="0" err="1"/>
              <a:t>Parlament</a:t>
            </a:r>
            <a:r>
              <a:rPr lang="en-US" sz="900" dirty="0"/>
              <a:t>&lt;/td&gt;</a:t>
            </a:r>
          </a:p>
          <a:p>
            <a:r>
              <a:rPr lang="en-US" sz="900" dirty="0"/>
              <a:t>		    &lt;td&gt;</a:t>
            </a:r>
            <a:r>
              <a:rPr lang="en-US" sz="900" dirty="0" err="1"/>
              <a:t>Uhrturm</a:t>
            </a:r>
            <a:r>
              <a:rPr lang="en-US" sz="900" dirty="0"/>
              <a:t>&lt;/td&gt;</a:t>
            </a:r>
          </a:p>
          <a:p>
            <a:r>
              <a:rPr lang="en-US" sz="900" dirty="0"/>
              <a:t>		    &lt;td&gt;Schloss Esterhazy&lt;/td&gt;</a:t>
            </a:r>
          </a:p>
          <a:p>
            <a:r>
              <a:rPr lang="en-US" sz="900" dirty="0"/>
              <a:t>		   &lt;/tr&gt;</a:t>
            </a:r>
          </a:p>
          <a:p>
            <a:r>
              <a:rPr lang="en-US" sz="900" dirty="0"/>
              <a:t>		   &lt;tr&gt;</a:t>
            </a:r>
          </a:p>
          <a:p>
            <a:r>
              <a:rPr lang="en-US" sz="900" dirty="0"/>
              <a:t>		     &lt;td&gt;</a:t>
            </a:r>
            <a:r>
              <a:rPr lang="en-US" sz="900" dirty="0" err="1"/>
              <a:t>Hofburg</a:t>
            </a:r>
            <a:r>
              <a:rPr lang="en-US" sz="900" dirty="0"/>
              <a:t>&lt;/td&gt;</a:t>
            </a:r>
          </a:p>
          <a:p>
            <a:r>
              <a:rPr lang="en-US" sz="900" dirty="0"/>
              <a:t>		     &lt;td&gt;</a:t>
            </a:r>
            <a:r>
              <a:rPr lang="en-US" sz="900" dirty="0" err="1"/>
              <a:t>Kunsthaus</a:t>
            </a:r>
            <a:r>
              <a:rPr lang="en-US" sz="900" dirty="0"/>
              <a:t>&lt;/td&gt;</a:t>
            </a:r>
          </a:p>
          <a:p>
            <a:r>
              <a:rPr lang="en-US" sz="900" dirty="0"/>
              <a:t>		     &lt;td&gt;</a:t>
            </a:r>
            <a:r>
              <a:rPr lang="en-US" sz="900" dirty="0" err="1"/>
              <a:t>Landesmuseum</a:t>
            </a:r>
            <a:r>
              <a:rPr lang="en-US" sz="900" dirty="0"/>
              <a:t>&lt;/td&gt;</a:t>
            </a:r>
          </a:p>
          <a:p>
            <a:r>
              <a:rPr lang="en-US" sz="900" dirty="0"/>
              <a:t>		   &lt;/tr&gt;</a:t>
            </a:r>
          </a:p>
          <a:p>
            <a:r>
              <a:rPr lang="en-US" sz="900" dirty="0"/>
              <a:t>		&lt;/table&gt;</a:t>
            </a:r>
          </a:p>
          <a:p>
            <a:r>
              <a:rPr lang="en-US" sz="900" dirty="0"/>
              <a:t>	&lt;/body&gt;</a:t>
            </a:r>
          </a:p>
          <a:p>
            <a:endParaRPr lang="en-US" sz="900" dirty="0"/>
          </a:p>
          <a:p>
            <a:r>
              <a:rPr lang="en-US" sz="900" dirty="0"/>
              <a:t>&lt;/html&gt;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605CFB-212B-8DD2-8DBD-1C40283D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30" y="2121408"/>
            <a:ext cx="32861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7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6C937-D0EB-0C7F-C126-FF44D8C4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Tabellen einfügen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7C2D4-E3F8-C815-57F2-C63D000C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&lt;</a:t>
            </a:r>
            <a:r>
              <a:rPr lang="de-AT" dirty="0" err="1"/>
              <a:t>table</a:t>
            </a:r>
            <a:r>
              <a:rPr lang="de-AT" dirty="0"/>
              <a:t>&gt;&lt;/</a:t>
            </a:r>
            <a:r>
              <a:rPr lang="de-AT" dirty="0" err="1"/>
              <a:t>table</a:t>
            </a:r>
            <a:r>
              <a:rPr lang="de-AT" dirty="0"/>
              <a:t>&gt; 	</a:t>
            </a:r>
            <a:r>
              <a:rPr lang="de-AT" dirty="0">
                <a:sym typeface="Wingdings" panose="05000000000000000000" pitchFamily="2" charset="2"/>
              </a:rPr>
              <a:t> eine Tabelle einfügen</a:t>
            </a:r>
          </a:p>
          <a:p>
            <a:pPr marL="0" indent="0">
              <a:buNone/>
            </a:pPr>
            <a:r>
              <a:rPr lang="de-AT" dirty="0"/>
              <a:t>&lt;</a:t>
            </a:r>
            <a:r>
              <a:rPr lang="de-AT" dirty="0" err="1"/>
              <a:t>table</a:t>
            </a:r>
            <a:r>
              <a:rPr lang="de-AT" dirty="0"/>
              <a:t> </a:t>
            </a:r>
            <a:r>
              <a:rPr lang="de-AT" dirty="0" err="1"/>
              <a:t>border</a:t>
            </a:r>
            <a:r>
              <a:rPr lang="de-AT" dirty="0"/>
              <a:t>="2"&gt; 	</a:t>
            </a:r>
            <a:r>
              <a:rPr lang="de-AT" dirty="0">
                <a:sym typeface="Wingdings" panose="05000000000000000000" pitchFamily="2" charset="2"/>
              </a:rPr>
              <a:t> Rahmenlinie für Tabelle auf Stärke 2 setzen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&lt;th&gt;&lt;/th&gt;		 </a:t>
            </a:r>
            <a:r>
              <a:rPr lang="de-AT" dirty="0" err="1">
                <a:sym typeface="Wingdings" panose="05000000000000000000" pitchFamily="2" charset="2"/>
              </a:rPr>
              <a:t>table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header</a:t>
            </a:r>
            <a:r>
              <a:rPr lang="de-AT" dirty="0">
                <a:sym typeface="Wingdings" panose="05000000000000000000" pitchFamily="2" charset="2"/>
              </a:rPr>
              <a:t> – Tabellenkopf (zentriert)</a:t>
            </a:r>
          </a:p>
          <a:p>
            <a:pPr marL="0" indent="0">
              <a:buNone/>
            </a:pPr>
            <a:r>
              <a:rPr lang="de-AT" dirty="0"/>
              <a:t>&lt;</a:t>
            </a:r>
            <a:r>
              <a:rPr lang="de-AT" dirty="0" err="1"/>
              <a:t>tr</a:t>
            </a:r>
            <a:r>
              <a:rPr lang="de-AT" dirty="0"/>
              <a:t>&gt;&lt;/</a:t>
            </a:r>
            <a:r>
              <a:rPr lang="de-AT" dirty="0" err="1"/>
              <a:t>tr</a:t>
            </a:r>
            <a:r>
              <a:rPr lang="de-AT" dirty="0"/>
              <a:t>&gt;		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table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row</a:t>
            </a:r>
            <a:r>
              <a:rPr lang="de-AT" dirty="0">
                <a:sym typeface="Wingdings" panose="05000000000000000000" pitchFamily="2" charset="2"/>
              </a:rPr>
              <a:t> – leitet eine neue Zeile ein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&lt;</a:t>
            </a:r>
            <a:r>
              <a:rPr lang="de-AT" dirty="0" err="1">
                <a:sym typeface="Wingdings" panose="05000000000000000000" pitchFamily="2" charset="2"/>
              </a:rPr>
              <a:t>td</a:t>
            </a:r>
            <a:r>
              <a:rPr lang="de-AT" dirty="0">
                <a:sym typeface="Wingdings" panose="05000000000000000000" pitchFamily="2" charset="2"/>
              </a:rPr>
              <a:t>&gt;&lt;/</a:t>
            </a:r>
            <a:r>
              <a:rPr lang="de-AT" dirty="0" err="1">
                <a:sym typeface="Wingdings" panose="05000000000000000000" pitchFamily="2" charset="2"/>
              </a:rPr>
              <a:t>td</a:t>
            </a:r>
            <a:r>
              <a:rPr lang="de-AT" dirty="0">
                <a:sym typeface="Wingdings" panose="05000000000000000000" pitchFamily="2" charset="2"/>
              </a:rPr>
              <a:t>&gt;		 </a:t>
            </a:r>
            <a:r>
              <a:rPr lang="de-AT" dirty="0" err="1">
                <a:sym typeface="Wingdings" panose="05000000000000000000" pitchFamily="2" charset="2"/>
              </a:rPr>
              <a:t>table</a:t>
            </a:r>
            <a:r>
              <a:rPr lang="de-AT" dirty="0">
                <a:sym typeface="Wingdings" panose="05000000000000000000" pitchFamily="2" charset="2"/>
              </a:rPr>
              <a:t> date – eine normale Datenzelle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C3DB71-F0AC-9C1B-AED6-BB1EFEAD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2" y="4146804"/>
            <a:ext cx="5286375" cy="25622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8A1CF57-FE00-83AE-28FE-CE667220669A}"/>
              </a:ext>
            </a:extLst>
          </p:cNvPr>
          <p:cNvSpPr txBox="1"/>
          <p:nvPr/>
        </p:nvSpPr>
        <p:spPr>
          <a:xfrm>
            <a:off x="1549400" y="5240285"/>
            <a:ext cx="415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Grafik von: https://wiki.selfhtml.org/wiki/HTML/Tabellen/Aufbau_einer_Tabelle</a:t>
            </a:r>
          </a:p>
        </p:txBody>
      </p:sp>
    </p:spTree>
    <p:extLst>
      <p:ext uri="{BB962C8B-B14F-4D97-AF65-F5344CB8AC3E}">
        <p14:creationId xmlns:p14="http://schemas.microsoft.com/office/powerpoint/2010/main" val="17730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627BD-4CF7-F85A-4297-608731F4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HTML – Was ist das?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2FE8C0-961B-DBDD-904C-2677CDFA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HTML = Hypertext Markup Language</a:t>
            </a:r>
          </a:p>
          <a:p>
            <a:endParaRPr lang="de-AT" dirty="0"/>
          </a:p>
          <a:p>
            <a:r>
              <a:rPr lang="de-AT" dirty="0"/>
              <a:t>Darstellungssprache für Webseiten</a:t>
            </a:r>
          </a:p>
          <a:p>
            <a:endParaRPr lang="de-AT" dirty="0"/>
          </a:p>
          <a:p>
            <a:r>
              <a:rPr lang="de-AT" dirty="0"/>
              <a:t>mit einem Webbrowser (Chrome, Edge, </a:t>
            </a:r>
            <a:r>
              <a:rPr lang="de-AT" dirty="0" err="1"/>
              <a:t>FireFox</a:t>
            </a:r>
            <a:r>
              <a:rPr lang="de-AT" dirty="0"/>
              <a:t>, etc.) grafisch darstellbar</a:t>
            </a:r>
          </a:p>
          <a:p>
            <a:endParaRPr lang="de-AT" dirty="0"/>
          </a:p>
          <a:p>
            <a:r>
              <a:rPr lang="de-AT" dirty="0"/>
              <a:t>großer Vorteil: </a:t>
            </a:r>
            <a:r>
              <a:rPr lang="de-AT" u="sng" dirty="0">
                <a:solidFill>
                  <a:srgbClr val="0070C0"/>
                </a:solidFill>
              </a:rPr>
              <a:t>Hyperlinks</a:t>
            </a:r>
          </a:p>
        </p:txBody>
      </p:sp>
      <p:pic>
        <p:nvPicPr>
          <p:cNvPr id="5" name="Grafik 4" descr="Internet mit einfarbiger Füllung">
            <a:extLst>
              <a:ext uri="{FF2B5EF4-FFF2-40B4-BE49-F238E27FC236}">
                <a16:creationId xmlns:a16="http://schemas.microsoft.com/office/drawing/2014/main" id="{C93D3AC8-346E-4AFE-8CDA-3D3D53E7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9075" y="1026033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CB39A-996C-0ECE-DF61-EA46F509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Hyperlinks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667B95-D386-9018-FB09-6D2622B71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Links sind blau markiert</a:t>
            </a:r>
          </a:p>
          <a:p>
            <a:r>
              <a:rPr lang="de-AT" dirty="0"/>
              <a:t>ein klick darauf und man wird auf die nächste Seite weitergeleitet</a:t>
            </a:r>
          </a:p>
          <a:p>
            <a:endParaRPr lang="de-AT" dirty="0"/>
          </a:p>
          <a:p>
            <a:r>
              <a:rPr lang="de-AT" dirty="0"/>
              <a:t>Ordnerstruktur beachten - hier sind alle Dateien gespeichert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510462-E780-CA2D-22FF-2FAEDF09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3852862"/>
            <a:ext cx="70675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7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44D63-84A1-8934-0144-43ECF2D5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Hyperlinks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CCE11E-ADF3-3FDC-B210-10F238B7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&lt;p&gt;&lt;a </a:t>
            </a:r>
            <a:r>
              <a:rPr lang="de-AT" dirty="0" err="1"/>
              <a:t>href</a:t>
            </a:r>
            <a:r>
              <a:rPr lang="de-AT" dirty="0"/>
              <a:t>="bilder.html"&gt;Link zu Bilder&lt;/a&gt;&lt;/p&gt;</a:t>
            </a:r>
          </a:p>
          <a:p>
            <a:pPr marL="0" indent="0">
              <a:buNone/>
            </a:pPr>
            <a:r>
              <a:rPr lang="de-AT" dirty="0"/>
              <a:t>&lt;p&gt;&lt;a </a:t>
            </a:r>
            <a:r>
              <a:rPr lang="de-AT" dirty="0" err="1"/>
              <a:t>href</a:t>
            </a:r>
            <a:r>
              <a:rPr lang="de-AT" dirty="0"/>
              <a:t>="bilder2.html"&gt;Link zu Bilder 2&lt;/a&gt;&lt;/p&gt;</a:t>
            </a:r>
          </a:p>
          <a:p>
            <a:pPr marL="0" indent="0">
              <a:buNone/>
            </a:pPr>
            <a:r>
              <a:rPr lang="de-AT" dirty="0"/>
              <a:t>&lt;p&gt;&lt;a </a:t>
            </a:r>
            <a:r>
              <a:rPr lang="de-AT" dirty="0" err="1"/>
              <a:t>href</a:t>
            </a:r>
            <a:r>
              <a:rPr lang="de-AT" dirty="0"/>
              <a:t>="farbe.html"&gt;Link zu Farbe&lt;/a&gt;&lt;/p&gt;</a:t>
            </a:r>
          </a:p>
          <a:p>
            <a:pPr marL="0" indent="0">
              <a:buNone/>
            </a:pPr>
            <a:r>
              <a:rPr lang="de-AT" dirty="0"/>
              <a:t>&lt;p&gt;&lt;a </a:t>
            </a:r>
            <a:r>
              <a:rPr lang="de-AT" dirty="0" err="1"/>
              <a:t>href</a:t>
            </a:r>
            <a:r>
              <a:rPr lang="de-AT" dirty="0"/>
              <a:t>="tabelle.html"&gt;Link zu Tabelle&lt;/a&gt;&lt;/p&gt;</a:t>
            </a:r>
          </a:p>
          <a:p>
            <a:pPr marL="0" indent="0">
              <a:buNone/>
            </a:pPr>
            <a:r>
              <a:rPr lang="de-AT" dirty="0"/>
              <a:t>&lt;p&gt;&lt;a </a:t>
            </a:r>
            <a:r>
              <a:rPr lang="de-AT" dirty="0" err="1"/>
              <a:t>href</a:t>
            </a:r>
            <a:r>
              <a:rPr lang="de-AT" dirty="0"/>
              <a:t>="ueberschriften.html"&gt;Link zu Überschriften&lt;/a&gt;&lt;/p&gt;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3E173F-C196-918F-A3DA-1B491EF1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312" y="386842"/>
            <a:ext cx="3228975" cy="33909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B442147-FA5E-0AE1-C634-237CF4D112D4}"/>
              </a:ext>
            </a:extLst>
          </p:cNvPr>
          <p:cNvSpPr txBox="1"/>
          <p:nvPr/>
        </p:nvSpPr>
        <p:spPr>
          <a:xfrm>
            <a:off x="1598612" y="4239768"/>
            <a:ext cx="4684296" cy="23083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00" dirty="0"/>
              <a:t>&lt;html&gt;</a:t>
            </a:r>
          </a:p>
          <a:p>
            <a:endParaRPr lang="en-US" sz="900" dirty="0"/>
          </a:p>
          <a:p>
            <a:r>
              <a:rPr lang="en-US" sz="900" dirty="0"/>
              <a:t>	&lt;head&gt;</a:t>
            </a:r>
          </a:p>
          <a:p>
            <a:r>
              <a:rPr lang="en-US" sz="900" dirty="0"/>
              <a:t>		&lt;title&gt;Homepage von Max </a:t>
            </a:r>
            <a:r>
              <a:rPr lang="en-US" sz="900" dirty="0" err="1"/>
              <a:t>Mustermann</a:t>
            </a:r>
            <a:r>
              <a:rPr lang="en-US" sz="900" dirty="0"/>
              <a:t>&lt;/title&gt;</a:t>
            </a:r>
          </a:p>
          <a:p>
            <a:r>
              <a:rPr lang="en-US" sz="900" dirty="0"/>
              <a:t>	&lt;/head&gt;</a:t>
            </a:r>
          </a:p>
          <a:p>
            <a:endParaRPr lang="en-US" sz="900" dirty="0"/>
          </a:p>
          <a:p>
            <a:r>
              <a:rPr lang="en-US" sz="900" dirty="0"/>
              <a:t>	&lt;body&gt;</a:t>
            </a:r>
          </a:p>
          <a:p>
            <a:r>
              <a:rPr lang="en-US" sz="900" dirty="0"/>
              <a:t>		&lt;p&gt;</a:t>
            </a:r>
            <a:r>
              <a:rPr lang="en-US" sz="900" dirty="0" err="1"/>
              <a:t>Willkommen</a:t>
            </a:r>
            <a:r>
              <a:rPr lang="en-US" sz="900" dirty="0"/>
              <a:t> auf </a:t>
            </a:r>
            <a:r>
              <a:rPr lang="en-US" sz="900" dirty="0" err="1"/>
              <a:t>meiner</a:t>
            </a:r>
            <a:r>
              <a:rPr lang="en-US" sz="900" dirty="0"/>
              <a:t> Homepage&lt;/p&gt;</a:t>
            </a:r>
          </a:p>
          <a:p>
            <a:r>
              <a:rPr lang="en-US" sz="900" dirty="0"/>
              <a:t>		&lt;p&gt;&lt;a </a:t>
            </a:r>
            <a:r>
              <a:rPr lang="en-US" sz="900" dirty="0" err="1"/>
              <a:t>href</a:t>
            </a:r>
            <a:r>
              <a:rPr lang="en-US" sz="900" dirty="0"/>
              <a:t>="bilder.html"&gt;Link </a:t>
            </a:r>
            <a:r>
              <a:rPr lang="en-US" sz="900" dirty="0" err="1"/>
              <a:t>zu</a:t>
            </a:r>
            <a:r>
              <a:rPr lang="en-US" sz="900" dirty="0"/>
              <a:t> </a:t>
            </a:r>
            <a:r>
              <a:rPr lang="en-US" sz="900" dirty="0" err="1"/>
              <a:t>Bilder</a:t>
            </a:r>
            <a:r>
              <a:rPr lang="en-US" sz="900" dirty="0"/>
              <a:t>&lt;/a&gt;&lt;/p&gt;</a:t>
            </a:r>
          </a:p>
          <a:p>
            <a:r>
              <a:rPr lang="en-US" sz="900" dirty="0"/>
              <a:t>		&lt;p&gt;&lt;a </a:t>
            </a:r>
            <a:r>
              <a:rPr lang="en-US" sz="900" dirty="0" err="1"/>
              <a:t>href</a:t>
            </a:r>
            <a:r>
              <a:rPr lang="en-US" sz="900" dirty="0"/>
              <a:t>="bilder2.html"&gt;Link </a:t>
            </a:r>
            <a:r>
              <a:rPr lang="en-US" sz="900" dirty="0" err="1"/>
              <a:t>zu</a:t>
            </a:r>
            <a:r>
              <a:rPr lang="en-US" sz="900" dirty="0"/>
              <a:t> </a:t>
            </a:r>
            <a:r>
              <a:rPr lang="en-US" sz="900" dirty="0" err="1"/>
              <a:t>Bilder</a:t>
            </a:r>
            <a:r>
              <a:rPr lang="en-US" sz="900" dirty="0"/>
              <a:t> 2&lt;/a&gt;&lt;/p&gt;</a:t>
            </a:r>
          </a:p>
          <a:p>
            <a:r>
              <a:rPr lang="en-US" sz="900" dirty="0"/>
              <a:t>		&lt;p&gt;&lt;a </a:t>
            </a:r>
            <a:r>
              <a:rPr lang="en-US" sz="900" dirty="0" err="1"/>
              <a:t>href</a:t>
            </a:r>
            <a:r>
              <a:rPr lang="en-US" sz="900" dirty="0"/>
              <a:t>="farbe.html"&gt;Link </a:t>
            </a:r>
            <a:r>
              <a:rPr lang="en-US" sz="900" dirty="0" err="1"/>
              <a:t>zu</a:t>
            </a:r>
            <a:r>
              <a:rPr lang="en-US" sz="900" dirty="0"/>
              <a:t> </a:t>
            </a:r>
            <a:r>
              <a:rPr lang="en-US" sz="900" dirty="0" err="1"/>
              <a:t>Farbe</a:t>
            </a:r>
            <a:r>
              <a:rPr lang="en-US" sz="900" dirty="0"/>
              <a:t>&lt;/a&gt;&lt;/p&gt;</a:t>
            </a:r>
          </a:p>
          <a:p>
            <a:r>
              <a:rPr lang="en-US" sz="900" dirty="0"/>
              <a:t>		&lt;p&gt;&lt;a </a:t>
            </a:r>
            <a:r>
              <a:rPr lang="en-US" sz="900" dirty="0" err="1"/>
              <a:t>href</a:t>
            </a:r>
            <a:r>
              <a:rPr lang="en-US" sz="900" dirty="0"/>
              <a:t>="tabelle.html"&gt;Link </a:t>
            </a:r>
            <a:r>
              <a:rPr lang="en-US" sz="900" dirty="0" err="1"/>
              <a:t>zu</a:t>
            </a:r>
            <a:r>
              <a:rPr lang="en-US" sz="900" dirty="0"/>
              <a:t> </a:t>
            </a:r>
            <a:r>
              <a:rPr lang="en-US" sz="900" dirty="0" err="1"/>
              <a:t>Tabelle</a:t>
            </a:r>
            <a:r>
              <a:rPr lang="en-US" sz="900" dirty="0"/>
              <a:t>&lt;/a&gt;&lt;/p&gt;</a:t>
            </a:r>
          </a:p>
          <a:p>
            <a:r>
              <a:rPr lang="en-US" sz="900" dirty="0"/>
              <a:t>		&lt;p&gt;&lt;a </a:t>
            </a:r>
            <a:r>
              <a:rPr lang="en-US" sz="900" dirty="0" err="1"/>
              <a:t>href</a:t>
            </a:r>
            <a:r>
              <a:rPr lang="en-US" sz="900" dirty="0"/>
              <a:t>="ueberschriften.html"&gt;Link </a:t>
            </a:r>
            <a:r>
              <a:rPr lang="en-US" sz="900" dirty="0" err="1"/>
              <a:t>zu</a:t>
            </a:r>
            <a:r>
              <a:rPr lang="en-US" sz="900" dirty="0"/>
              <a:t> </a:t>
            </a:r>
            <a:r>
              <a:rPr lang="en-US" sz="900" dirty="0" err="1"/>
              <a:t>Überschriften</a:t>
            </a:r>
            <a:r>
              <a:rPr lang="en-US" sz="900" dirty="0"/>
              <a:t>&lt;/a&gt;&lt;/p&gt;</a:t>
            </a:r>
          </a:p>
          <a:p>
            <a:r>
              <a:rPr lang="en-US" sz="900" dirty="0"/>
              <a:t>	&lt;/body&gt;</a:t>
            </a:r>
          </a:p>
          <a:p>
            <a:endParaRPr lang="en-US" sz="900" dirty="0"/>
          </a:p>
          <a:p>
            <a:r>
              <a:rPr lang="en-US" sz="9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6548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A9E61-5645-A4F3-ACA0-0748C77E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Hyperlinks (3)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C27C15-4A48-E24C-2111-30305338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Natürlich muss auf den einzelnen Seiten auch ein Link zurück zur Hauptseite angebracht werden</a:t>
            </a:r>
          </a:p>
          <a:p>
            <a:endParaRPr lang="de-AT" dirty="0"/>
          </a:p>
          <a:p>
            <a:r>
              <a:rPr lang="de-AT" dirty="0"/>
              <a:t>&lt;p&gt;&lt;a </a:t>
            </a:r>
            <a:r>
              <a:rPr lang="de-AT" dirty="0" err="1"/>
              <a:t>href</a:t>
            </a:r>
            <a:r>
              <a:rPr lang="de-AT" dirty="0"/>
              <a:t>="index.html"&gt;Zurück zur Hauptseite&lt;/a&gt;&lt;/p&gt;</a:t>
            </a:r>
          </a:p>
        </p:txBody>
      </p:sp>
    </p:spTree>
    <p:extLst>
      <p:ext uri="{BB962C8B-B14F-4D97-AF65-F5344CB8AC3E}">
        <p14:creationId xmlns:p14="http://schemas.microsoft.com/office/powerpoint/2010/main" val="122708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5806A-C7F5-E0A8-5B78-9440C512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Hyperlinks (4)</a:t>
            </a:r>
          </a:p>
        </p:txBody>
      </p:sp>
      <p:pic>
        <p:nvPicPr>
          <p:cNvPr id="4" name="Hyperlinks">
            <a:hlinkClick r:id="" action="ppaction://media"/>
            <a:extLst>
              <a:ext uri="{FF2B5EF4-FFF2-40B4-BE49-F238E27FC236}">
                <a16:creationId xmlns:a16="http://schemas.microsoft.com/office/drawing/2014/main" id="{A5867828-FDEB-937B-C738-D870EEFBF8E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9025" y="2120900"/>
            <a:ext cx="7478713" cy="405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4E266D7-7CF2-512C-1439-0DBEA4280A5B}"/>
              </a:ext>
            </a:extLst>
          </p:cNvPr>
          <p:cNvSpPr txBox="1"/>
          <p:nvPr/>
        </p:nvSpPr>
        <p:spPr>
          <a:xfrm>
            <a:off x="5334000" y="863600"/>
            <a:ext cx="623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https://media.giphy.com/media/UWcpXM9yfLKh8oLjy2/giphy.gif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59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1C92C-F13F-B487-8837-6EE980E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SELFHTML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6691DA-19C6-08CD-A821-0C15C89013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Weiterführende Informationen</a:t>
            </a:r>
          </a:p>
          <a:p>
            <a:endParaRPr lang="de-AT" dirty="0"/>
          </a:p>
          <a:p>
            <a:r>
              <a:rPr lang="de-AT" dirty="0">
                <a:hlinkClick r:id="rId2"/>
              </a:rPr>
              <a:t>https://wiki.selfhtml.org/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804AF2F-B08C-115C-DE52-153B4E5F9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8300" y="1064917"/>
            <a:ext cx="3223419" cy="3152730"/>
          </a:xfrm>
        </p:spPr>
      </p:pic>
    </p:spTree>
    <p:extLst>
      <p:ext uri="{BB962C8B-B14F-4D97-AF65-F5344CB8AC3E}">
        <p14:creationId xmlns:p14="http://schemas.microsoft.com/office/powerpoint/2010/main" val="159400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D4C50-2E9B-2587-0F0F-1EDB7FBA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Befehle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F04FA-D4F2-D158-7DFA-E58FFE7C4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Der Text wird mittels Befehle in die gewünschte Form gebracht.</a:t>
            </a:r>
          </a:p>
          <a:p>
            <a:r>
              <a:rPr lang="de-AT" dirty="0"/>
              <a:t>Es muss definiert sein, wo die Formatierung beginnt und wo sie endet.</a:t>
            </a:r>
          </a:p>
          <a:p>
            <a:r>
              <a:rPr lang="de-AT" dirty="0"/>
              <a:t>Genaues Arbeiten ist nötig. Fehlt eine Klammer, wird der Text falsch angezeigt.</a:t>
            </a:r>
          </a:p>
          <a:p>
            <a:endParaRPr lang="de-AT" dirty="0"/>
          </a:p>
          <a:p>
            <a:r>
              <a:rPr lang="de-AT" dirty="0"/>
              <a:t>Die spitze Klammer wird dafür verwendet</a:t>
            </a:r>
          </a:p>
          <a:p>
            <a:pPr lvl="1"/>
            <a:r>
              <a:rPr lang="de-AT" dirty="0"/>
              <a:t>Beginn eines Befehls &lt;&gt;</a:t>
            </a:r>
          </a:p>
          <a:p>
            <a:pPr lvl="1"/>
            <a:r>
              <a:rPr lang="de-AT" dirty="0"/>
              <a:t>Ende eines Befehls &lt;/&gt; durch einen Schrägstrich</a:t>
            </a:r>
          </a:p>
          <a:p>
            <a:pPr lvl="1"/>
            <a:endParaRPr lang="de-AT" dirty="0"/>
          </a:p>
          <a:p>
            <a:r>
              <a:rPr lang="de-AT" dirty="0"/>
              <a:t>Beispiel:</a:t>
            </a:r>
          </a:p>
          <a:p>
            <a:pPr marL="0" indent="0">
              <a:buNone/>
            </a:pPr>
            <a:r>
              <a:rPr lang="de-AT" dirty="0"/>
              <a:t>	&lt;b&gt;Dieser Text wird fett dargestellt.&lt;/b&gt;</a:t>
            </a:r>
          </a:p>
          <a:p>
            <a:pPr marL="0" indent="0">
              <a:buNone/>
            </a:pPr>
            <a:r>
              <a:rPr lang="de-AT" dirty="0"/>
              <a:t>	</a:t>
            </a:r>
            <a:r>
              <a:rPr lang="de-AT" b="1" dirty="0"/>
              <a:t>Dieser Text wird fett dargestellt.</a:t>
            </a:r>
          </a:p>
        </p:txBody>
      </p:sp>
      <p:pic>
        <p:nvPicPr>
          <p:cNvPr id="5" name="Grafik 4" descr="Webdesign Silhouette">
            <a:extLst>
              <a:ext uri="{FF2B5EF4-FFF2-40B4-BE49-F238E27FC236}">
                <a16:creationId xmlns:a16="http://schemas.microsoft.com/office/drawing/2014/main" id="{70298FB8-17FB-D7B3-1282-D6872AD4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9275" y="159258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40495-CF10-0870-777A-8FC7C1B7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Grundgerüst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E7209B-AA0F-E78C-43CD-87BEF02B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64617"/>
          </a:xfrm>
        </p:spPr>
        <p:txBody>
          <a:bodyPr>
            <a:normAutofit lnSpcReduction="10000"/>
          </a:bodyPr>
          <a:lstStyle/>
          <a:p>
            <a:r>
              <a:rPr lang="de-AT" dirty="0"/>
              <a:t>Es braucht ein Grundgerüst für jede Seite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EE272C-6BFB-EC7C-0719-66D4F845D98D}"/>
              </a:ext>
            </a:extLst>
          </p:cNvPr>
          <p:cNvSpPr txBox="1"/>
          <p:nvPr/>
        </p:nvSpPr>
        <p:spPr>
          <a:xfrm>
            <a:off x="1898523" y="2663816"/>
            <a:ext cx="5114605" cy="34163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e-AT" dirty="0"/>
              <a:t>&lt;</a:t>
            </a:r>
            <a:r>
              <a:rPr lang="de-AT" dirty="0" err="1"/>
              <a:t>html</a:t>
            </a:r>
            <a:r>
              <a:rPr lang="de-AT" dirty="0"/>
              <a:t>&gt;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	&lt;</a:t>
            </a:r>
            <a:r>
              <a:rPr lang="de-AT" dirty="0" err="1"/>
              <a:t>head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&lt;title&gt;Beschreibung der Seite&lt;/title&gt;</a:t>
            </a:r>
          </a:p>
          <a:p>
            <a:pPr marL="0" indent="0">
              <a:buNone/>
            </a:pPr>
            <a:r>
              <a:rPr lang="de-AT" dirty="0"/>
              <a:t>	&lt;/</a:t>
            </a:r>
            <a:r>
              <a:rPr lang="de-AT" dirty="0" err="1"/>
              <a:t>head</a:t>
            </a:r>
            <a:r>
              <a:rPr lang="de-AT" dirty="0"/>
              <a:t>&gt;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	&lt;</a:t>
            </a:r>
            <a:r>
              <a:rPr lang="de-AT" dirty="0" err="1"/>
              <a:t>body</a:t>
            </a:r>
            <a:r>
              <a:rPr lang="de-AT" dirty="0"/>
              <a:t>&gt;</a:t>
            </a:r>
          </a:p>
          <a:p>
            <a:pPr marL="0" indent="0">
              <a:buNone/>
            </a:pPr>
            <a:r>
              <a:rPr lang="de-AT" dirty="0"/>
              <a:t>		&lt;p&gt;Inhalt der Seite&lt;/p&gt;</a:t>
            </a:r>
          </a:p>
          <a:p>
            <a:pPr marL="0" indent="0">
              <a:buNone/>
            </a:pPr>
            <a:r>
              <a:rPr lang="de-AT" dirty="0"/>
              <a:t>	&lt;/</a:t>
            </a:r>
            <a:r>
              <a:rPr lang="de-AT" dirty="0" err="1"/>
              <a:t>body</a:t>
            </a:r>
            <a:r>
              <a:rPr lang="de-AT" dirty="0"/>
              <a:t>&gt;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&lt;/</a:t>
            </a:r>
            <a:r>
              <a:rPr lang="de-AT" dirty="0" err="1"/>
              <a:t>html</a:t>
            </a:r>
            <a:r>
              <a:rPr lang="de-AT" dirty="0"/>
              <a:t>&gt;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106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96C6D-3716-FD00-18A5-9B32F75B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Grundgerüst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45A50-6D08-6AB1-3620-3AE25AC0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&lt;</a:t>
            </a:r>
            <a:r>
              <a:rPr lang="de-AT" dirty="0" err="1"/>
              <a:t>html</a:t>
            </a:r>
            <a:r>
              <a:rPr lang="de-AT" dirty="0"/>
              <a:t>&gt; &lt;/</a:t>
            </a:r>
            <a:r>
              <a:rPr lang="de-AT" dirty="0" err="1"/>
              <a:t>html</a:t>
            </a:r>
            <a:r>
              <a:rPr lang="de-AT" dirty="0"/>
              <a:t>&gt; 	</a:t>
            </a:r>
            <a:r>
              <a:rPr lang="de-AT" dirty="0">
                <a:sym typeface="Wingdings" panose="05000000000000000000" pitchFamily="2" charset="2"/>
              </a:rPr>
              <a:t> Der Browser erkennt, dass die Datei eine Webseite ist</a:t>
            </a:r>
          </a:p>
          <a:p>
            <a:r>
              <a:rPr lang="de-AT" dirty="0">
                <a:sym typeface="Wingdings" panose="05000000000000000000" pitchFamily="2" charset="2"/>
              </a:rPr>
              <a:t>&lt;</a:t>
            </a:r>
            <a:r>
              <a:rPr lang="de-AT" dirty="0" err="1">
                <a:sym typeface="Wingdings" panose="05000000000000000000" pitchFamily="2" charset="2"/>
              </a:rPr>
              <a:t>head</a:t>
            </a:r>
            <a:r>
              <a:rPr lang="de-AT" dirty="0">
                <a:sym typeface="Wingdings" panose="05000000000000000000" pitchFamily="2" charset="2"/>
              </a:rPr>
              <a:t>&gt; &lt;/</a:t>
            </a:r>
            <a:r>
              <a:rPr lang="de-AT" dirty="0" err="1">
                <a:sym typeface="Wingdings" panose="05000000000000000000" pitchFamily="2" charset="2"/>
              </a:rPr>
              <a:t>head</a:t>
            </a:r>
            <a:r>
              <a:rPr lang="de-AT" dirty="0">
                <a:sym typeface="Wingdings" panose="05000000000000000000" pitchFamily="2" charset="2"/>
              </a:rPr>
              <a:t>&gt; 	 Hier stehen Metainformationen über die Webseite</a:t>
            </a:r>
          </a:p>
          <a:p>
            <a:r>
              <a:rPr lang="de-AT" dirty="0">
                <a:sym typeface="Wingdings" panose="05000000000000000000" pitchFamily="2" charset="2"/>
              </a:rPr>
              <a:t>&lt;title&gt; &lt;/title&gt; 	 Hier steht der Titel der Webseite, im Browser oben links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&lt;</a:t>
            </a:r>
            <a:r>
              <a:rPr lang="de-AT" dirty="0" err="1">
                <a:sym typeface="Wingdings" panose="05000000000000000000" pitchFamily="2" charset="2"/>
              </a:rPr>
              <a:t>body</a:t>
            </a:r>
            <a:r>
              <a:rPr lang="de-AT" dirty="0">
                <a:sym typeface="Wingdings" panose="05000000000000000000" pitchFamily="2" charset="2"/>
              </a:rPr>
              <a:t>&gt; &lt;/</a:t>
            </a:r>
            <a:r>
              <a:rPr lang="de-AT" dirty="0" err="1">
                <a:sym typeface="Wingdings" panose="05000000000000000000" pitchFamily="2" charset="2"/>
              </a:rPr>
              <a:t>body</a:t>
            </a:r>
            <a:r>
              <a:rPr lang="de-AT" dirty="0">
                <a:sym typeface="Wingdings" panose="05000000000000000000" pitchFamily="2" charset="2"/>
              </a:rPr>
              <a:t>&gt;	 Hier wird der Textkörper definiert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&lt;p&gt; &lt;/p&gt;		 Hier wird ein Absatz definiert</a:t>
            </a:r>
          </a:p>
        </p:txBody>
      </p:sp>
    </p:spTree>
    <p:extLst>
      <p:ext uri="{BB962C8B-B14F-4D97-AF65-F5344CB8AC3E}">
        <p14:creationId xmlns:p14="http://schemas.microsoft.com/office/powerpoint/2010/main" val="2430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75A14-DFA8-DD32-8CA2-4B176F5E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Editor (1)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14359C4-FE7E-67E5-5F8C-388FA24D9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1529" y="650608"/>
            <a:ext cx="4754562" cy="3870860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252F4D3-C58C-C8D7-622C-51C3BB0782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01547" y="1743075"/>
            <a:ext cx="1914525" cy="1685925"/>
          </a:xfr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14679E9-DA5C-6609-AEFB-B9E6AD3457EB}"/>
              </a:ext>
            </a:extLst>
          </p:cNvPr>
          <p:cNvSpPr txBox="1">
            <a:spLocks/>
          </p:cNvSpPr>
          <p:nvPr/>
        </p:nvSpPr>
        <p:spPr>
          <a:xfrm>
            <a:off x="1063752" y="1898669"/>
            <a:ext cx="4850306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Programm „Editor“ standardmäßig auf Windows-Geräten installiert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Die einfachste Möglichkeit eine Webseite zu gestalten.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Keine Installation von Programmen nötig.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Genaues Arbeiten mit textbasierten Befehlen</a:t>
            </a:r>
          </a:p>
        </p:txBody>
      </p:sp>
    </p:spTree>
    <p:extLst>
      <p:ext uri="{BB962C8B-B14F-4D97-AF65-F5344CB8AC3E}">
        <p14:creationId xmlns:p14="http://schemas.microsoft.com/office/powerpoint/2010/main" val="309095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E7E4C7B-30BA-AF37-0CE4-28D38D39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Editor (2)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DE43C16-101B-3D95-B0B4-CD1B62D5D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861" y="130069"/>
            <a:ext cx="6391532" cy="6353881"/>
          </a:xfr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10E163E-08B6-3C0C-FDA1-0C4B235DDADB}"/>
              </a:ext>
            </a:extLst>
          </p:cNvPr>
          <p:cNvSpPr txBox="1">
            <a:spLocks/>
          </p:cNvSpPr>
          <p:nvPr/>
        </p:nvSpPr>
        <p:spPr>
          <a:xfrm>
            <a:off x="1063752" y="1898669"/>
            <a:ext cx="417072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Programm „Editor“ standardmäßig auf Windows-Geräten installiert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Neuer Ordner erstellen</a:t>
            </a:r>
          </a:p>
          <a:p>
            <a:endParaRPr lang="de-AT" dirty="0">
              <a:sym typeface="Wingdings" panose="05000000000000000000" pitchFamily="2" charset="2"/>
            </a:endParaRPr>
          </a:p>
          <a:p>
            <a:r>
              <a:rPr lang="de-AT" dirty="0">
                <a:sym typeface="Wingdings" panose="05000000000000000000" pitchFamily="2" charset="2"/>
              </a:rPr>
              <a:t>Rechtsklick  Neues Textdokument 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BC2B22C-D210-E315-B96B-0B030CF01CA1}"/>
              </a:ext>
            </a:extLst>
          </p:cNvPr>
          <p:cNvCxnSpPr/>
          <p:nvPr/>
        </p:nvCxnSpPr>
        <p:spPr>
          <a:xfrm flipV="1">
            <a:off x="3974841" y="4208106"/>
            <a:ext cx="1576873" cy="1884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833862B-AF74-A715-2594-4112A4600C1B}"/>
              </a:ext>
            </a:extLst>
          </p:cNvPr>
          <p:cNvCxnSpPr/>
          <p:nvPr/>
        </p:nvCxnSpPr>
        <p:spPr>
          <a:xfrm>
            <a:off x="6702804" y="6140741"/>
            <a:ext cx="1627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8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A2C47-58E5-6BE6-8A19-A1BA1D5F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Dateiendung .</a:t>
            </a:r>
            <a:r>
              <a:rPr lang="de-AT" dirty="0" err="1"/>
              <a:t>txt</a:t>
            </a:r>
            <a:r>
              <a:rPr lang="de-AT" dirty="0"/>
              <a:t> und .</a:t>
            </a:r>
            <a:r>
              <a:rPr lang="de-AT" dirty="0" err="1"/>
              <a:t>html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EE3EFC6-F10E-7A05-C430-41DD8C4FA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048" y="2093976"/>
            <a:ext cx="10058400" cy="1112303"/>
          </a:xfr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4456A47E-9673-C52D-CA8A-D320CB38479E}"/>
              </a:ext>
            </a:extLst>
          </p:cNvPr>
          <p:cNvSpPr/>
          <p:nvPr/>
        </p:nvSpPr>
        <p:spPr>
          <a:xfrm>
            <a:off x="2211355" y="2211355"/>
            <a:ext cx="774441" cy="2985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76BE6C3-EB7E-F001-1F79-302E46B9474F}"/>
              </a:ext>
            </a:extLst>
          </p:cNvPr>
          <p:cNvSpPr txBox="1">
            <a:spLocks/>
          </p:cNvSpPr>
          <p:nvPr/>
        </p:nvSpPr>
        <p:spPr>
          <a:xfrm>
            <a:off x="1069848" y="3572123"/>
            <a:ext cx="10136217" cy="2458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Das Häkchen bei </a:t>
            </a:r>
            <a:r>
              <a:rPr lang="de-AT" b="1" dirty="0">
                <a:sym typeface="Wingdings" panose="05000000000000000000" pitchFamily="2" charset="2"/>
              </a:rPr>
              <a:t> </a:t>
            </a:r>
            <a:r>
              <a:rPr lang="de-AT" b="1" dirty="0"/>
              <a:t>Dateinamenerweiterungen </a:t>
            </a:r>
            <a:r>
              <a:rPr lang="de-AT" dirty="0"/>
              <a:t>muss aktiviert sein</a:t>
            </a:r>
          </a:p>
          <a:p>
            <a:endParaRPr lang="de-AT" dirty="0"/>
          </a:p>
          <a:p>
            <a:r>
              <a:rPr lang="de-AT" dirty="0"/>
              <a:t>Jeder Dateiname endet jetzt auf einen Punkt und die Endung für den Dateityp.</a:t>
            </a:r>
          </a:p>
          <a:p>
            <a:endParaRPr lang="de-AT" dirty="0"/>
          </a:p>
          <a:p>
            <a:pPr lvl="1"/>
            <a:r>
              <a:rPr lang="de-AT" dirty="0"/>
              <a:t>Editor = .</a:t>
            </a:r>
            <a:r>
              <a:rPr lang="de-AT" dirty="0" err="1"/>
              <a:t>txt</a:t>
            </a:r>
            <a:endParaRPr lang="de-AT" dirty="0"/>
          </a:p>
          <a:p>
            <a:pPr lvl="1"/>
            <a:r>
              <a:rPr lang="de-AT" dirty="0"/>
              <a:t>Word = .</a:t>
            </a:r>
            <a:r>
              <a:rPr lang="de-AT" dirty="0" err="1"/>
              <a:t>docx</a:t>
            </a:r>
            <a:endParaRPr lang="de-AT" dirty="0"/>
          </a:p>
          <a:p>
            <a:pPr lvl="1"/>
            <a:r>
              <a:rPr lang="de-AT" dirty="0"/>
              <a:t>Excel = .xlsx</a:t>
            </a:r>
          </a:p>
          <a:p>
            <a:pPr lvl="1"/>
            <a:r>
              <a:rPr lang="de-AT" dirty="0"/>
              <a:t>Fotos = .</a:t>
            </a:r>
            <a:r>
              <a:rPr lang="de-AT" dirty="0" err="1"/>
              <a:t>jpeg</a:t>
            </a:r>
            <a:r>
              <a:rPr lang="de-AT" dirty="0"/>
              <a:t> / .</a:t>
            </a:r>
            <a:r>
              <a:rPr lang="de-AT" dirty="0" err="1"/>
              <a:t>bmp</a:t>
            </a:r>
            <a:r>
              <a:rPr lang="de-AT" dirty="0"/>
              <a:t> / .</a:t>
            </a:r>
            <a:r>
              <a:rPr lang="de-AT" dirty="0" err="1"/>
              <a:t>png</a:t>
            </a:r>
            <a:r>
              <a:rPr lang="de-AT" dirty="0"/>
              <a:t> / .</a:t>
            </a:r>
            <a:r>
              <a:rPr lang="de-AT" dirty="0" err="1"/>
              <a:t>tiff</a:t>
            </a:r>
            <a:endParaRPr lang="de-AT" dirty="0"/>
          </a:p>
          <a:p>
            <a:endParaRPr lang="de-AT" dirty="0">
              <a:sym typeface="Wingdings" panose="05000000000000000000" pitchFamily="2" charset="2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3F3A5E8-4718-148F-2FF6-3ABA01AFF1D4}"/>
              </a:ext>
            </a:extLst>
          </p:cNvPr>
          <p:cNvSpPr/>
          <p:nvPr/>
        </p:nvSpPr>
        <p:spPr>
          <a:xfrm>
            <a:off x="7699153" y="2648187"/>
            <a:ext cx="1704906" cy="2985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49D0400-D390-53DF-C24E-8DCFB8556446}"/>
              </a:ext>
            </a:extLst>
          </p:cNvPr>
          <p:cNvCxnSpPr>
            <a:cxnSpLocks/>
          </p:cNvCxnSpPr>
          <p:nvPr/>
        </p:nvCxnSpPr>
        <p:spPr>
          <a:xfrm flipH="1">
            <a:off x="2877424" y="1728132"/>
            <a:ext cx="788565" cy="4832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F206358-6D7D-5528-9832-88E5EAA8BFE5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7948831" y="1547850"/>
            <a:ext cx="1455228" cy="11440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8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3032C-84F9-B8B4-71EC-5CA52D6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1. Website gestalten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0F4E8-5CBD-C822-7F08-B68F9DB4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Eine Homepage besteht aus vielen einzelnen Seiten, die miteinander verlinkt sind.</a:t>
            </a:r>
          </a:p>
          <a:p>
            <a:r>
              <a:rPr lang="de-AT" dirty="0"/>
              <a:t>Die erste Seite (Landingpage) heißt </a:t>
            </a:r>
            <a:r>
              <a:rPr lang="de-AT" b="1" dirty="0">
                <a:highlight>
                  <a:srgbClr val="FFFF00"/>
                </a:highlight>
              </a:rPr>
              <a:t>index.html</a:t>
            </a:r>
          </a:p>
          <a:p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Erstelle ein Textdokument	</a:t>
            </a:r>
            <a:r>
              <a:rPr lang="de-AT"/>
              <a:t>	index.</a:t>
            </a:r>
            <a:r>
              <a:rPr lang="de-AT" dirty="0"/>
              <a:t>txt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Erstelle das Grundgerüst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Schreibe folgenden Text in &lt;title&gt;</a:t>
            </a:r>
            <a:br>
              <a:rPr lang="de-AT" dirty="0"/>
            </a:br>
            <a:r>
              <a:rPr lang="de-AT" dirty="0"/>
              <a:t>&lt;title&gt;Homepage von Max Mustermann&lt;/title&gt;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Schreibe folgenden Text in &lt;</a:t>
            </a:r>
            <a:r>
              <a:rPr lang="de-AT" dirty="0" err="1"/>
              <a:t>body</a:t>
            </a:r>
            <a:r>
              <a:rPr lang="de-AT" dirty="0"/>
              <a:t>&gt;</a:t>
            </a:r>
            <a:br>
              <a:rPr lang="de-AT" dirty="0"/>
            </a:br>
            <a:r>
              <a:rPr lang="de-AT" dirty="0"/>
              <a:t>&lt;</a:t>
            </a:r>
            <a:r>
              <a:rPr lang="de-AT" dirty="0" err="1"/>
              <a:t>body</a:t>
            </a:r>
            <a:r>
              <a:rPr lang="de-AT" dirty="0"/>
              <a:t>&gt;Willkommen auf meiner Homepage&lt;/</a:t>
            </a:r>
            <a:r>
              <a:rPr lang="de-AT" dirty="0" err="1"/>
              <a:t>body</a:t>
            </a:r>
            <a:r>
              <a:rPr lang="de-AT" dirty="0"/>
              <a:t>&gt;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speichern nicht vergessen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3DDD85-E301-A931-940E-4FD0960C6272}"/>
              </a:ext>
            </a:extLst>
          </p:cNvPr>
          <p:cNvSpPr txBox="1"/>
          <p:nvPr/>
        </p:nvSpPr>
        <p:spPr>
          <a:xfrm>
            <a:off x="8003991" y="2684526"/>
            <a:ext cx="3624710" cy="17543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e-AT" sz="900" dirty="0"/>
              <a:t>&lt;</a:t>
            </a:r>
            <a:r>
              <a:rPr lang="de-AT" sz="900" dirty="0" err="1"/>
              <a:t>html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sz="900" dirty="0"/>
              <a:t>	&lt;</a:t>
            </a:r>
            <a:r>
              <a:rPr lang="de-AT" sz="900" dirty="0" err="1"/>
              <a:t>head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r>
              <a:rPr lang="de-AT" sz="900" dirty="0"/>
              <a:t>		&lt;title&gt;Homepage von Max Mustermann&lt;/title&gt;</a:t>
            </a:r>
          </a:p>
          <a:p>
            <a:pPr marL="0" indent="0">
              <a:buNone/>
            </a:pPr>
            <a:r>
              <a:rPr lang="de-AT" sz="900" dirty="0"/>
              <a:t>	&lt;/</a:t>
            </a:r>
            <a:r>
              <a:rPr lang="de-AT" sz="900" dirty="0" err="1"/>
              <a:t>head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sz="900" dirty="0"/>
              <a:t>	&lt;</a:t>
            </a:r>
            <a:r>
              <a:rPr lang="de-AT" sz="900" dirty="0" err="1"/>
              <a:t>body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r>
              <a:rPr lang="de-AT" sz="900" dirty="0"/>
              <a:t>		Willkommen auf meiner Homepage</a:t>
            </a:r>
          </a:p>
          <a:p>
            <a:pPr marL="0" indent="0">
              <a:buNone/>
            </a:pPr>
            <a:r>
              <a:rPr lang="de-AT" sz="900" dirty="0"/>
              <a:t>	&lt;/</a:t>
            </a:r>
            <a:r>
              <a:rPr lang="de-AT" sz="900" dirty="0" err="1"/>
              <a:t>body</a:t>
            </a:r>
            <a:r>
              <a:rPr lang="de-AT" sz="900" dirty="0"/>
              <a:t>&gt;</a:t>
            </a:r>
          </a:p>
          <a:p>
            <a:pPr marL="0" indent="0">
              <a:buNone/>
            </a:pPr>
            <a:endParaRPr lang="de-AT" sz="900" dirty="0"/>
          </a:p>
          <a:p>
            <a:pPr marL="0" indent="0">
              <a:buNone/>
            </a:pPr>
            <a:r>
              <a:rPr lang="de-AT" sz="900" dirty="0"/>
              <a:t>&lt;/</a:t>
            </a:r>
            <a:r>
              <a:rPr lang="de-AT" sz="900" dirty="0" err="1"/>
              <a:t>html</a:t>
            </a:r>
            <a:r>
              <a:rPr lang="de-AT" sz="900" dirty="0"/>
              <a:t>&gt;</a:t>
            </a:r>
          </a:p>
          <a:p>
            <a:endParaRPr lang="de-AT" sz="900" dirty="0"/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CE86AEC9-2667-2F70-258A-FF101FD003B4}"/>
              </a:ext>
            </a:extLst>
          </p:cNvPr>
          <p:cNvSpPr/>
          <p:nvPr/>
        </p:nvSpPr>
        <p:spPr>
          <a:xfrm>
            <a:off x="8804693" y="5380775"/>
            <a:ext cx="2495278" cy="612648"/>
          </a:xfrm>
          <a:prstGeom prst="wedgeRectCallout">
            <a:avLst>
              <a:gd name="adj1" fmla="val -153953"/>
              <a:gd name="adj2" fmla="val -1333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Hier steht natürlich DEIN Name</a:t>
            </a:r>
          </a:p>
        </p:txBody>
      </p:sp>
    </p:spTree>
    <p:extLst>
      <p:ext uri="{BB962C8B-B14F-4D97-AF65-F5344CB8AC3E}">
        <p14:creationId xmlns:p14="http://schemas.microsoft.com/office/powerpoint/2010/main" val="215444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2009</Words>
  <Application>Microsoft Office PowerPoint</Application>
  <PresentationFormat>Breitbild</PresentationFormat>
  <Paragraphs>284</Paragraphs>
  <Slides>24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 Black</vt:lpstr>
      <vt:lpstr>Rockwell</vt:lpstr>
      <vt:lpstr>Rockwell Condensed</vt:lpstr>
      <vt:lpstr>Wingdings</vt:lpstr>
      <vt:lpstr>Holzart</vt:lpstr>
      <vt:lpstr>&lt;HTML&gt;</vt:lpstr>
      <vt:lpstr>HTML – Was ist das?</vt:lpstr>
      <vt:lpstr>Befehle</vt:lpstr>
      <vt:lpstr>Grundgerüst (1)</vt:lpstr>
      <vt:lpstr>Grundgerüst (2)</vt:lpstr>
      <vt:lpstr>Editor (1)</vt:lpstr>
      <vt:lpstr>Editor (2)</vt:lpstr>
      <vt:lpstr>Dateiendung .txt und .html</vt:lpstr>
      <vt:lpstr>Die 1. Website gestalten (1)</vt:lpstr>
      <vt:lpstr>Die 1. Website gestalten (2)</vt:lpstr>
      <vt:lpstr>Dateimanagment - Ordnerstruktur</vt:lpstr>
      <vt:lpstr>Formatierungen</vt:lpstr>
      <vt:lpstr>Überschriften h1 bis h6</vt:lpstr>
      <vt:lpstr>Farbe</vt:lpstr>
      <vt:lpstr>Bilder einfügen (1)</vt:lpstr>
      <vt:lpstr>Bilder einfügen (2)</vt:lpstr>
      <vt:lpstr>Bilder einfügen (3)</vt:lpstr>
      <vt:lpstr>Tabellen einfügen (1)</vt:lpstr>
      <vt:lpstr>Tabellen einfügen (2)</vt:lpstr>
      <vt:lpstr>Hyperlinks (1)</vt:lpstr>
      <vt:lpstr>Hyperlinks (2)</vt:lpstr>
      <vt:lpstr>Hyperlinks (3)</vt:lpstr>
      <vt:lpstr>Hyperlinks (4)</vt:lpstr>
      <vt:lpstr>SELFHTML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&lt;HTML&gt;</dc:title>
  <dc:creator>LH</dc:creator>
  <cp:lastModifiedBy>TJBG</cp:lastModifiedBy>
  <cp:revision>2</cp:revision>
  <dcterms:created xsi:type="dcterms:W3CDTF">2022-10-16T17:23:07Z</dcterms:created>
  <dcterms:modified xsi:type="dcterms:W3CDTF">2023-03-08T08:53:56Z</dcterms:modified>
</cp:coreProperties>
</file>